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7" r:id="rId3"/>
    <p:sldId id="258" r:id="rId4"/>
    <p:sldId id="259" r:id="rId5"/>
    <p:sldId id="260" r:id="rId6"/>
    <p:sldId id="261" r:id="rId7"/>
    <p:sldId id="262" r:id="rId8"/>
    <p:sldId id="263" r:id="rId9"/>
    <p:sldId id="264" r:id="rId10"/>
    <p:sldId id="265" r:id="rId11"/>
    <p:sldId id="266" r:id="rId12"/>
    <p:sldId id="269" r:id="rId13"/>
    <p:sldId id="270" r:id="rId14"/>
    <p:sldId id="267" r:id="rId15"/>
    <p:sldId id="268"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98" r:id="rId31"/>
    <p:sldId id="30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承真 杜" initials="承真"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109" d="100"/>
          <a:sy n="109" d="100"/>
        </p:scale>
        <p:origin x="5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1-02T10:42:28.727"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3FFCAA-F6F3-4F2B-9C88-1937F5E8C45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490661-6F0B-4C1D-8F6A-3F91B2C54F3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9C595F32-252E-4F26-84C0-03572D6247A1}"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7E719B91-43C5-4025-B96F-89652F97DBA3}"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9C595F32-252E-4F26-84C0-03572D6247A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719B91-43C5-4025-B96F-89652F97DBA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9C595F32-252E-4F26-84C0-03572D6247A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719B91-43C5-4025-B96F-89652F97DBA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9C595F32-252E-4F26-84C0-03572D6247A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719B91-43C5-4025-B96F-89652F97DBA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9C595F32-252E-4F26-84C0-03572D6247A1}"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7E719B91-43C5-4025-B96F-89652F97DBA3}"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9C595F32-252E-4F26-84C0-03572D6247A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719B91-43C5-4025-B96F-89652F97DBA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9C595F32-252E-4F26-84C0-03572D6247A1}"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E719B91-43C5-4025-B96F-89652F97DBA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C595F32-252E-4F26-84C0-03572D6247A1}"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E719B91-43C5-4025-B96F-89652F97DBA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595F32-252E-4F26-84C0-03572D6247A1}"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E719B91-43C5-4025-B96F-89652F97DBA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C595F32-252E-4F26-84C0-03572D6247A1}"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E719B91-43C5-4025-B96F-89652F97DBA3}"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C595F32-252E-4F26-84C0-03572D6247A1}"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E719B91-43C5-4025-B96F-89652F97DBA3}"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9C595F32-252E-4F26-84C0-03572D6247A1}"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7E719B91-43C5-4025-B96F-89652F97DBA3}" type="slidenum">
              <a:rPr lang="zh-CN" altLang="en-US" smtClean="0"/>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jpeg"/><Relationship Id="rId2" Type="http://schemas.openxmlformats.org/officeDocument/2006/relationships/image" Target="../media/image19.jpeg"/><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ocalhost:8080/news/LoiginServlet" TargetMode="Externa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6.pn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8.png"/><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0.pn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baike.baidu.com/item/%E6%9C%8D%E5%8A%A1%E5%99%A8" TargetMode="Externa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b="1" dirty="0"/>
              <a:t>JavaWeb——Servlet</a:t>
            </a:r>
            <a:endParaRPr lang="zh-CN" altLang="en-US" dirty="0"/>
          </a:p>
        </p:txBody>
      </p:sp>
      <p:sp>
        <p:nvSpPr>
          <p:cNvPr id="5" name="副标题 4"/>
          <p:cNvSpPr>
            <a:spLocks noGrp="1"/>
          </p:cNvSpPr>
          <p:nvPr>
            <p:ph type="subTitle" idx="1"/>
          </p:nvPr>
        </p:nvSpPr>
        <p:spPr/>
        <p:txBody>
          <a:bodyPr/>
          <a:lstStyle/>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304" y="289076"/>
            <a:ext cx="9486296" cy="518886"/>
          </a:xfrm>
        </p:spPr>
        <p:txBody>
          <a:bodyPr>
            <a:normAutofit/>
          </a:bodyPr>
          <a:lstStyle/>
          <a:p>
            <a:r>
              <a:rPr lang="zh-CN" altLang="en-US" sz="2800" dirty="0"/>
              <a:t>请求与响应</a:t>
            </a:r>
            <a:r>
              <a:rPr lang="en-US" altLang="zh-CN" sz="2800" dirty="0"/>
              <a:t>————Request/Response </a:t>
            </a:r>
            <a:r>
              <a:rPr lang="zh-CN" altLang="en-US" sz="2800" dirty="0"/>
              <a:t>我们的两位老朋友</a:t>
            </a:r>
            <a:endParaRPr lang="zh-CN" altLang="en-US" sz="2800" dirty="0"/>
          </a:p>
        </p:txBody>
      </p:sp>
      <p:sp>
        <p:nvSpPr>
          <p:cNvPr id="3" name="内容占位符 2"/>
          <p:cNvSpPr>
            <a:spLocks noGrp="1"/>
          </p:cNvSpPr>
          <p:nvPr>
            <p:ph idx="1"/>
          </p:nvPr>
        </p:nvSpPr>
        <p:spPr>
          <a:xfrm>
            <a:off x="1190170" y="894300"/>
            <a:ext cx="5309810" cy="878115"/>
          </a:xfrm>
        </p:spPr>
        <p:txBody>
          <a:bodyPr/>
          <a:lstStyle/>
          <a:p>
            <a:pPr marL="0" indent="0">
              <a:buNone/>
            </a:pPr>
            <a:r>
              <a:rPr lang="zh-CN" altLang="en-US" dirty="0"/>
              <a:t>浏览器对服务器的一次访问被称之为一次请求</a:t>
            </a:r>
            <a:endParaRPr lang="zh-CN" altLang="en-US" dirty="0"/>
          </a:p>
          <a:p>
            <a:pPr marL="0" indent="0">
              <a:buNone/>
            </a:pPr>
            <a:r>
              <a:rPr lang="zh-CN" altLang="en-US" dirty="0"/>
              <a:t>	请求用</a:t>
            </a:r>
            <a:r>
              <a:rPr lang="en-US" altLang="zh-CN" dirty="0"/>
              <a:t>HttpServletRequest</a:t>
            </a:r>
            <a:r>
              <a:rPr lang="zh-CN" altLang="en-US" dirty="0"/>
              <a:t>对象来表示</a:t>
            </a:r>
            <a:endParaRPr lang="zh-CN" altLang="en-US" dirty="0"/>
          </a:p>
        </p:txBody>
      </p:sp>
      <p:sp>
        <p:nvSpPr>
          <p:cNvPr id="4" name="文本框 3"/>
          <p:cNvSpPr txBox="1"/>
          <p:nvPr/>
        </p:nvSpPr>
        <p:spPr>
          <a:xfrm>
            <a:off x="1315961" y="2072624"/>
            <a:ext cx="5184019" cy="1754326"/>
          </a:xfrm>
          <a:prstGeom prst="rect">
            <a:avLst/>
          </a:prstGeom>
          <a:noFill/>
        </p:spPr>
        <p:txBody>
          <a:bodyPr wrap="square" rtlCol="0">
            <a:spAutoFit/>
          </a:bodyPr>
          <a:lstStyle/>
          <a:p>
            <a:r>
              <a:rPr lang="en-US" altLang="zh-CN" dirty="0"/>
              <a:t>ServletRequest</a:t>
            </a:r>
            <a:r>
              <a:rPr lang="zh-CN" altLang="en-US" dirty="0"/>
              <a:t>中封装了当前的</a:t>
            </a:r>
            <a:r>
              <a:rPr lang="en-US" altLang="zh-CN" dirty="0"/>
              <a:t>Http</a:t>
            </a:r>
            <a:r>
              <a:rPr lang="zh-CN" altLang="en-US" dirty="0"/>
              <a:t>请求，因此，开发人员不必解析和操作原始的</a:t>
            </a:r>
            <a:r>
              <a:rPr lang="en-US" altLang="zh-CN" dirty="0"/>
              <a:t>Http</a:t>
            </a:r>
            <a:r>
              <a:rPr lang="zh-CN" altLang="en-US" dirty="0"/>
              <a:t>数据</a:t>
            </a:r>
            <a:br>
              <a:rPr lang="en-US" altLang="zh-CN" dirty="0"/>
            </a:br>
            <a:br>
              <a:rPr lang="en-US" altLang="zh-CN" dirty="0"/>
            </a:br>
            <a:r>
              <a:rPr lang="en-US" altLang="zh-CN" dirty="0"/>
              <a:t>ServletResponse</a:t>
            </a:r>
            <a:r>
              <a:rPr lang="zh-CN" altLang="en-US" dirty="0"/>
              <a:t>表示当前用户的</a:t>
            </a:r>
            <a:r>
              <a:rPr lang="en-US" altLang="zh-CN" dirty="0"/>
              <a:t>Http</a:t>
            </a:r>
            <a:r>
              <a:rPr lang="zh-CN" altLang="en-US" dirty="0"/>
              <a:t>响应，程序员只需直接操作</a:t>
            </a:r>
            <a:r>
              <a:rPr lang="en-US" altLang="zh-CN" dirty="0"/>
              <a:t>ServletResponse</a:t>
            </a:r>
            <a:r>
              <a:rPr lang="zh-CN" altLang="en-US" dirty="0"/>
              <a:t>对象就能把响应轻松的发回给用户。</a:t>
            </a:r>
            <a:endParaRPr lang="zh-CN" altLang="en-US" dirty="0"/>
          </a:p>
        </p:txBody>
      </p:sp>
      <p:sp>
        <p:nvSpPr>
          <p:cNvPr id="5" name="文本框 4"/>
          <p:cNvSpPr txBox="1"/>
          <p:nvPr/>
        </p:nvSpPr>
        <p:spPr>
          <a:xfrm>
            <a:off x="6889447" y="2072624"/>
            <a:ext cx="5863771" cy="2031325"/>
          </a:xfrm>
          <a:prstGeom prst="rect">
            <a:avLst/>
          </a:prstGeom>
          <a:noFill/>
        </p:spPr>
        <p:txBody>
          <a:bodyPr wrap="square" rtlCol="0">
            <a:spAutoFit/>
          </a:bodyPr>
          <a:lstStyle/>
          <a:p>
            <a:r>
              <a:rPr lang="en-US" altLang="zh-CN" dirty="0"/>
              <a:t>HTTP</a:t>
            </a:r>
            <a:r>
              <a:rPr lang="zh-CN" altLang="en-US" dirty="0"/>
              <a:t>请求到了</a:t>
            </a:r>
            <a:r>
              <a:rPr lang="en-US" altLang="zh-CN" dirty="0"/>
              <a:t>Tomcat</a:t>
            </a:r>
            <a:r>
              <a:rPr lang="zh-CN" altLang="en-US" dirty="0"/>
              <a:t>后，</a:t>
            </a:r>
            <a:r>
              <a:rPr lang="en-US" altLang="zh-CN" dirty="0"/>
              <a:t>Tomcat</a:t>
            </a:r>
            <a:r>
              <a:rPr lang="zh-CN" altLang="en-US" dirty="0"/>
              <a:t>通过字符串解析，</a:t>
            </a:r>
            <a:br>
              <a:rPr lang="en-US" altLang="zh-CN" dirty="0"/>
            </a:br>
            <a:r>
              <a:rPr lang="zh-CN" altLang="en-US" dirty="0"/>
              <a:t>把各个请求头（</a:t>
            </a:r>
            <a:r>
              <a:rPr lang="en-US" altLang="zh-CN" dirty="0"/>
              <a:t>Header</a:t>
            </a:r>
            <a:r>
              <a:rPr lang="zh-CN" altLang="en-US" dirty="0"/>
              <a:t>），请求地址（</a:t>
            </a:r>
            <a:r>
              <a:rPr lang="en-US" altLang="zh-CN" dirty="0"/>
              <a:t>URL</a:t>
            </a:r>
            <a:r>
              <a:rPr lang="zh-CN" altLang="en-US" dirty="0"/>
              <a:t>），请求参数（</a:t>
            </a:r>
            <a:r>
              <a:rPr lang="en-US" altLang="zh-CN" dirty="0" err="1"/>
              <a:t>QueryString</a:t>
            </a:r>
            <a:r>
              <a:rPr lang="zh-CN" altLang="en-US" dirty="0"/>
              <a:t>）都封装进了</a:t>
            </a:r>
            <a:r>
              <a:rPr lang="en-US" altLang="zh-CN" dirty="0"/>
              <a:t>Request</a:t>
            </a:r>
            <a:r>
              <a:rPr lang="zh-CN" altLang="en-US" dirty="0"/>
              <a:t>对象中。通过调用</a:t>
            </a:r>
            <a:endParaRPr lang="zh-CN" altLang="en-US" dirty="0"/>
          </a:p>
          <a:p>
            <a:r>
              <a:rPr lang="en-US" altLang="zh-CN" dirty="0" err="1"/>
              <a:t>request.getHeader</a:t>
            </a:r>
            <a:r>
              <a:rPr lang="en-US" altLang="zh-CN" dirty="0"/>
              <a:t>();</a:t>
            </a:r>
            <a:endParaRPr lang="en-US" altLang="zh-CN" dirty="0"/>
          </a:p>
          <a:p>
            <a:r>
              <a:rPr lang="en-US" altLang="zh-CN" dirty="0" err="1"/>
              <a:t>request.getUrl</a:t>
            </a:r>
            <a:r>
              <a:rPr lang="en-US" altLang="zh-CN" dirty="0"/>
              <a:t>()</a:t>
            </a:r>
            <a:r>
              <a:rPr lang="zh-CN" altLang="en-US" dirty="0"/>
              <a:t>；</a:t>
            </a:r>
            <a:endParaRPr lang="zh-CN" altLang="en-US" dirty="0"/>
          </a:p>
          <a:p>
            <a:r>
              <a:rPr lang="en-US" altLang="zh-CN" dirty="0" err="1"/>
              <a:t>request.getQueryString</a:t>
            </a:r>
            <a:r>
              <a:rPr lang="en-US" altLang="zh-CN" dirty="0"/>
              <a:t>();</a:t>
            </a:r>
            <a:endParaRPr lang="en-US" altLang="zh-CN" dirty="0"/>
          </a:p>
          <a:p>
            <a:r>
              <a:rPr lang="zh-CN" altLang="en-US" dirty="0"/>
              <a:t>等等方法，都可以得到浏览器当初发送的请求信息</a:t>
            </a:r>
            <a:endParaRPr lang="zh-CN" altLang="en-US" dirty="0"/>
          </a:p>
        </p:txBody>
      </p:sp>
      <p:sp>
        <p:nvSpPr>
          <p:cNvPr id="6" name="文本框 5"/>
          <p:cNvSpPr txBox="1"/>
          <p:nvPr/>
        </p:nvSpPr>
        <p:spPr>
          <a:xfrm>
            <a:off x="6828971" y="849085"/>
            <a:ext cx="5309809" cy="923330"/>
          </a:xfrm>
          <a:prstGeom prst="rect">
            <a:avLst/>
          </a:prstGeom>
          <a:noFill/>
        </p:spPr>
        <p:txBody>
          <a:bodyPr wrap="square" rtlCol="0">
            <a:spAutoFit/>
          </a:bodyPr>
          <a:lstStyle/>
          <a:p>
            <a:r>
              <a:rPr lang="zh-CN" altLang="en-US" dirty="0"/>
              <a:t>服务器对浏览器的一次反馈被称之为一次响应</a:t>
            </a:r>
            <a:endParaRPr lang="zh-CN" altLang="en-US" dirty="0"/>
          </a:p>
          <a:p>
            <a:r>
              <a:rPr lang="zh-CN" altLang="en-US" dirty="0"/>
              <a:t>	响应用</a:t>
            </a:r>
            <a:r>
              <a:rPr lang="en-US" altLang="zh-CN" dirty="0"/>
              <a:t>HttpServletResponse</a:t>
            </a:r>
            <a:r>
              <a:rPr lang="zh-CN" altLang="en-US" dirty="0"/>
              <a:t>对象来表示</a:t>
            </a:r>
            <a:endParaRPr lang="zh-CN" altLang="en-US" dirty="0"/>
          </a:p>
          <a:p>
            <a:endParaRPr lang="zh-CN" altLang="en-US" dirty="0"/>
          </a:p>
        </p:txBody>
      </p:sp>
      <p:sp>
        <p:nvSpPr>
          <p:cNvPr id="7" name="矩形 6"/>
          <p:cNvSpPr/>
          <p:nvPr/>
        </p:nvSpPr>
        <p:spPr>
          <a:xfrm>
            <a:off x="1374018" y="4268445"/>
            <a:ext cx="10522858" cy="923330"/>
          </a:xfrm>
          <a:prstGeom prst="rect">
            <a:avLst/>
          </a:prstGeom>
        </p:spPr>
        <p:txBody>
          <a:bodyPr wrap="square">
            <a:spAutoFit/>
          </a:bodyPr>
          <a:lstStyle/>
          <a:p>
            <a:r>
              <a:rPr lang="zh-CN" altLang="en-US" dirty="0"/>
              <a:t>至于Response，Tomcat传给Servlet时，它还是空的对象。Servlet逻辑处理后得到结果，最终通过response.write()方法，将结果写入response内部的缓冲区。Tomcat会在servlet处理结束后，拿到response，遍历里面的信息，组装成HTTP响应发给客户端。</a:t>
            </a:r>
            <a:endParaRPr lang="zh-CN" altLang="en-US" dirty="0"/>
          </a:p>
        </p:txBody>
      </p:sp>
      <p:sp>
        <p:nvSpPr>
          <p:cNvPr id="8" name="矩形: 圆角 7"/>
          <p:cNvSpPr/>
          <p:nvPr/>
        </p:nvSpPr>
        <p:spPr>
          <a:xfrm>
            <a:off x="3285067" y="5360610"/>
            <a:ext cx="6434666" cy="132563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有关请求的具体方法，在后面会讲到</a:t>
            </a:r>
            <a:endParaRPr lang="zh-CN" altLang="en-US" dirty="0"/>
          </a:p>
        </p:txBody>
      </p:sp>
      <p:sp>
        <p:nvSpPr>
          <p:cNvPr id="13" name="矩形 12"/>
          <p:cNvSpPr/>
          <p:nvPr/>
        </p:nvSpPr>
        <p:spPr>
          <a:xfrm>
            <a:off x="1315961" y="1703292"/>
            <a:ext cx="10225876" cy="369332"/>
          </a:xfrm>
          <a:prstGeom prst="rect">
            <a:avLst/>
          </a:prstGeom>
        </p:spPr>
        <p:txBody>
          <a:bodyPr wrap="none">
            <a:spAutoFit/>
          </a:bodyPr>
          <a:lstStyle/>
          <a:p>
            <a:r>
              <a:rPr lang="zh-CN" altLang="en-US" dirty="0"/>
              <a:t>----------------------------------------</a:t>
            </a:r>
            <a:r>
              <a:rPr lang="en-US" altLang="zh-CN" dirty="0"/>
              <a:t>---------------------------------------------------------------------------------------------------------------------------------------</a:t>
            </a:r>
            <a:endParaRPr lang="zh-CN" altLang="en-US" dirty="0"/>
          </a:p>
        </p:txBody>
      </p:sp>
      <p:sp>
        <p:nvSpPr>
          <p:cNvPr id="14" name="矩形 13"/>
          <p:cNvSpPr/>
          <p:nvPr/>
        </p:nvSpPr>
        <p:spPr>
          <a:xfrm>
            <a:off x="1190170" y="3965031"/>
            <a:ext cx="10948610" cy="369332"/>
          </a:xfrm>
          <a:prstGeom prst="rect">
            <a:avLst/>
          </a:prstGeom>
        </p:spPr>
        <p:txBody>
          <a:bodyPr wrap="square">
            <a:spAutoFit/>
          </a:bodyPr>
          <a:lstStyle/>
          <a:p>
            <a:r>
              <a:rPr lang="zh-CN" altLang="en-US" dirty="0"/>
              <a:t>----------------------------------------</a:t>
            </a:r>
            <a:r>
              <a:rPr lang="en-US" altLang="zh-CN" dirty="0"/>
              <a:t>---------------------------------------------------------------------------------------------------------------------------------------</a:t>
            </a:r>
            <a:endParaRPr lang="zh-CN" altLang="en-US" dirty="0"/>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5764" y="1000926"/>
            <a:ext cx="11097899" cy="48975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fill="hold"/>
                                        <p:tgtEl>
                                          <p:spTgt spid="8"/>
                                        </p:tgtEl>
                                        <p:attrNameLst>
                                          <p:attrName>ppt_x</p:attrName>
                                        </p:attrNameLst>
                                      </p:cBhvr>
                                      <p:tavLst>
                                        <p:tav tm="0">
                                          <p:val>
                                            <p:strVal val="#ppt_x"/>
                                          </p:val>
                                        </p:tav>
                                        <p:tav tm="100000">
                                          <p:val>
                                            <p:strVal val="#ppt_x"/>
                                          </p:val>
                                        </p:tav>
                                      </p:tavLst>
                                    </p:anim>
                                    <p:anim calcmode="lin" valueType="num">
                                      <p:cBhvr additive="base">
                                        <p:cTn id="5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additive="base">
                                        <p:cTn id="56" dur="500" fill="hold"/>
                                        <p:tgtEl>
                                          <p:spTgt spid="12"/>
                                        </p:tgtEl>
                                        <p:attrNameLst>
                                          <p:attrName>ppt_x</p:attrName>
                                        </p:attrNameLst>
                                      </p:cBhvr>
                                      <p:tavLst>
                                        <p:tav tm="0">
                                          <p:val>
                                            <p:strVal val="#ppt_x"/>
                                          </p:val>
                                        </p:tav>
                                        <p:tav tm="100000">
                                          <p:val>
                                            <p:strVal val="#ppt_x"/>
                                          </p:val>
                                        </p:tav>
                                      </p:tavLst>
                                    </p:anim>
                                    <p:anim calcmode="lin" valueType="num">
                                      <p:cBhvr additive="base">
                                        <p:cTn id="5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animBg="1"/>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322943"/>
            <a:ext cx="9693124" cy="667657"/>
          </a:xfrm>
        </p:spPr>
        <p:txBody>
          <a:bodyPr>
            <a:noAutofit/>
          </a:bodyPr>
          <a:lstStyle/>
          <a:p>
            <a:r>
              <a:rPr lang="en-US" altLang="zh-CN" sz="2400" dirty="0"/>
              <a:t>XML———TomCat</a:t>
            </a:r>
            <a:r>
              <a:rPr lang="zh-CN" altLang="en-US" sz="2400" dirty="0"/>
              <a:t>（</a:t>
            </a:r>
            <a:r>
              <a:rPr lang="en-US" altLang="zh-CN" sz="2400" dirty="0"/>
              <a:t>Servlet</a:t>
            </a:r>
            <a:r>
              <a:rPr lang="zh-CN" altLang="en-US" sz="2400" dirty="0"/>
              <a:t>容器找到</a:t>
            </a:r>
            <a:r>
              <a:rPr lang="en-US" altLang="zh-CN" sz="2400" dirty="0"/>
              <a:t>service</a:t>
            </a:r>
            <a:r>
              <a:rPr lang="zh-CN" altLang="en-US" sz="2400" dirty="0"/>
              <a:t>方法的途径）</a:t>
            </a:r>
            <a:br>
              <a:rPr lang="en-US" altLang="zh-CN" sz="3200" dirty="0"/>
            </a:br>
            <a:endParaRPr lang="zh-CN" altLang="en-US" sz="3200" dirty="0"/>
          </a:p>
        </p:txBody>
      </p:sp>
      <p:sp>
        <p:nvSpPr>
          <p:cNvPr id="3" name="内容占位符 2"/>
          <p:cNvSpPr>
            <a:spLocks noGrp="1"/>
          </p:cNvSpPr>
          <p:nvPr>
            <p:ph idx="1"/>
          </p:nvPr>
        </p:nvSpPr>
        <p:spPr>
          <a:xfrm>
            <a:off x="1429659" y="1061962"/>
            <a:ext cx="5145312" cy="4603447"/>
          </a:xfrm>
        </p:spPr>
        <p:txBody>
          <a:bodyPr>
            <a:normAutofit fontScale="77500" lnSpcReduction="20000"/>
          </a:bodyPr>
          <a:lstStyle/>
          <a:p>
            <a:pPr marL="0" indent="0">
              <a:buNone/>
            </a:pPr>
            <a:r>
              <a:rPr lang="en-US" altLang="zh-CN" sz="1800" dirty="0">
                <a:solidFill>
                  <a:schemeClr val="tx1"/>
                </a:solidFill>
              </a:rPr>
              <a:t>&lt;!-- </a:t>
            </a:r>
            <a:r>
              <a:rPr lang="zh-CN" altLang="en-US" sz="1800" dirty="0">
                <a:solidFill>
                  <a:schemeClr val="tx1"/>
                </a:solidFill>
              </a:rPr>
              <a:t>配置和映射 </a:t>
            </a:r>
            <a:r>
              <a:rPr lang="en-US" altLang="zh-CN" sz="1800" dirty="0">
                <a:solidFill>
                  <a:schemeClr val="tx1"/>
                </a:solidFill>
              </a:rPr>
              <a:t>Servlet --&gt;</a:t>
            </a:r>
            <a:endParaRPr lang="en-US" altLang="zh-CN" sz="1800" dirty="0">
              <a:solidFill>
                <a:schemeClr val="tx1"/>
              </a:solidFill>
            </a:endParaRPr>
          </a:p>
          <a:p>
            <a:pPr marL="0" indent="0">
              <a:buNone/>
            </a:pPr>
            <a:r>
              <a:rPr lang="en-US" altLang="zh-CN" sz="1800" dirty="0">
                <a:solidFill>
                  <a:schemeClr val="tx1"/>
                </a:solidFill>
              </a:rPr>
              <a:t>&lt;servlet&gt;</a:t>
            </a:r>
            <a:endParaRPr lang="en-US" altLang="zh-CN" sz="1800" dirty="0">
              <a:solidFill>
                <a:schemeClr val="tx1"/>
              </a:solidFill>
            </a:endParaRPr>
          </a:p>
          <a:p>
            <a:pPr marL="0" indent="0">
              <a:buNone/>
            </a:pPr>
            <a:r>
              <a:rPr lang="en-US" altLang="zh-CN" sz="1800" dirty="0">
                <a:solidFill>
                  <a:schemeClr val="tx1"/>
                </a:solidFill>
              </a:rPr>
              <a:t>    &lt;!-- Servlet </a:t>
            </a:r>
            <a:r>
              <a:rPr lang="zh-CN" altLang="en-US" sz="1800" dirty="0">
                <a:solidFill>
                  <a:schemeClr val="tx1"/>
                </a:solidFill>
              </a:rPr>
              <a:t>注册的名字 </a:t>
            </a:r>
            <a:r>
              <a:rPr lang="en-US" altLang="zh-CN" sz="1800" dirty="0">
                <a:solidFill>
                  <a:schemeClr val="tx1"/>
                </a:solidFill>
              </a:rPr>
              <a:t>--&gt;</a:t>
            </a:r>
            <a:endParaRPr lang="en-US" altLang="zh-CN" sz="1800" dirty="0">
              <a:solidFill>
                <a:schemeClr val="tx1"/>
              </a:solidFill>
            </a:endParaRPr>
          </a:p>
          <a:p>
            <a:pPr marL="0" indent="0">
              <a:buNone/>
            </a:pPr>
            <a:r>
              <a:rPr lang="en-US" altLang="zh-CN" sz="1800" dirty="0">
                <a:solidFill>
                  <a:schemeClr val="tx1"/>
                </a:solidFill>
              </a:rPr>
              <a:t>    &lt;servlet-name&gt;</a:t>
            </a:r>
            <a:r>
              <a:rPr lang="en-US" altLang="zh-CN" sz="1800" dirty="0" err="1">
                <a:solidFill>
                  <a:schemeClr val="tx1"/>
                </a:solidFill>
              </a:rPr>
              <a:t>helloServlet</a:t>
            </a:r>
            <a:r>
              <a:rPr lang="en-US" altLang="zh-CN" sz="1800" dirty="0">
                <a:solidFill>
                  <a:schemeClr val="tx1"/>
                </a:solidFill>
              </a:rPr>
              <a:t>&lt;/servlet-name&gt;</a:t>
            </a:r>
            <a:endParaRPr lang="en-US" altLang="zh-CN" sz="1800" dirty="0">
              <a:solidFill>
                <a:schemeClr val="tx1"/>
              </a:solidFill>
            </a:endParaRPr>
          </a:p>
          <a:p>
            <a:pPr marL="0" indent="0">
              <a:buNone/>
            </a:pPr>
            <a:r>
              <a:rPr lang="en-US" altLang="zh-CN" sz="1800" dirty="0">
                <a:solidFill>
                  <a:schemeClr val="tx1"/>
                </a:solidFill>
              </a:rPr>
              <a:t>    &lt;!-- Servlet </a:t>
            </a:r>
            <a:r>
              <a:rPr lang="zh-CN" altLang="en-US" sz="1800" dirty="0">
                <a:solidFill>
                  <a:schemeClr val="tx1"/>
                </a:solidFill>
              </a:rPr>
              <a:t>的全类名 </a:t>
            </a:r>
            <a:r>
              <a:rPr lang="en-US" altLang="zh-CN" sz="1800" dirty="0">
                <a:solidFill>
                  <a:schemeClr val="tx1"/>
                </a:solidFill>
              </a:rPr>
              <a:t>--&gt;</a:t>
            </a:r>
            <a:endParaRPr lang="en-US" altLang="zh-CN" sz="1800" dirty="0">
              <a:solidFill>
                <a:schemeClr val="tx1"/>
              </a:solidFill>
            </a:endParaRPr>
          </a:p>
          <a:p>
            <a:pPr marL="0" indent="0">
              <a:buNone/>
            </a:pPr>
            <a:r>
              <a:rPr lang="en-US" altLang="zh-CN" sz="1800" dirty="0">
                <a:solidFill>
                  <a:schemeClr val="tx1"/>
                </a:solidFill>
              </a:rPr>
              <a:t>    &lt;servlet-class&gt;</a:t>
            </a:r>
            <a:r>
              <a:rPr lang="en-US" altLang="zh-CN" sz="1800" dirty="0" err="1">
                <a:solidFill>
                  <a:schemeClr val="tx1"/>
                </a:solidFill>
              </a:rPr>
              <a:t>com.atguigu.javaweb.HelloServlet</a:t>
            </a:r>
            <a:r>
              <a:rPr lang="en-US" altLang="zh-CN" sz="1800" dirty="0">
                <a:solidFill>
                  <a:schemeClr val="tx1"/>
                </a:solidFill>
              </a:rPr>
              <a:t>&lt;/servlet-class&gt;</a:t>
            </a:r>
            <a:endParaRPr lang="en-US" altLang="zh-CN" sz="1800" dirty="0">
              <a:solidFill>
                <a:schemeClr val="tx1"/>
              </a:solidFill>
            </a:endParaRPr>
          </a:p>
          <a:p>
            <a:pPr marL="0" indent="0">
              <a:buNone/>
            </a:pPr>
            <a:r>
              <a:rPr lang="en-US" altLang="zh-CN" sz="1800" dirty="0">
                <a:solidFill>
                  <a:schemeClr val="tx1"/>
                </a:solidFill>
              </a:rPr>
              <a:t>&lt;/servlet&gt;</a:t>
            </a:r>
            <a:endParaRPr lang="en-US" altLang="zh-CN" sz="1800" dirty="0">
              <a:solidFill>
                <a:schemeClr val="tx1"/>
              </a:solidFill>
            </a:endParaRPr>
          </a:p>
          <a:p>
            <a:pPr marL="0" indent="0">
              <a:buNone/>
            </a:pPr>
            <a:r>
              <a:rPr lang="en-US" altLang="zh-CN" sz="1800" dirty="0">
                <a:solidFill>
                  <a:schemeClr val="tx1"/>
                </a:solidFill>
              </a:rPr>
              <a:t>&lt;servlet-mapping&gt;</a:t>
            </a:r>
            <a:endParaRPr lang="en-US" altLang="zh-CN" sz="1800" dirty="0">
              <a:solidFill>
                <a:schemeClr val="tx1"/>
              </a:solidFill>
            </a:endParaRPr>
          </a:p>
          <a:p>
            <a:pPr marL="0" indent="0">
              <a:buNone/>
            </a:pPr>
            <a:r>
              <a:rPr lang="en-US" altLang="zh-CN" sz="1800" dirty="0">
                <a:solidFill>
                  <a:schemeClr val="tx1"/>
                </a:solidFill>
              </a:rPr>
              <a:t>    &lt;!-- </a:t>
            </a:r>
            <a:r>
              <a:rPr lang="zh-CN" altLang="en-US" sz="1800" dirty="0">
                <a:solidFill>
                  <a:schemeClr val="tx1"/>
                </a:solidFill>
              </a:rPr>
              <a:t>需要和某一个 </a:t>
            </a:r>
            <a:r>
              <a:rPr lang="en-US" altLang="zh-CN" sz="1800" dirty="0">
                <a:solidFill>
                  <a:schemeClr val="tx1"/>
                </a:solidFill>
              </a:rPr>
              <a:t>servlet </a:t>
            </a:r>
            <a:r>
              <a:rPr lang="zh-CN" altLang="en-US" sz="1800" dirty="0">
                <a:solidFill>
                  <a:schemeClr val="tx1"/>
                </a:solidFill>
              </a:rPr>
              <a:t>节点的 </a:t>
            </a:r>
            <a:r>
              <a:rPr lang="en-US" altLang="zh-CN" sz="1800" dirty="0" err="1">
                <a:solidFill>
                  <a:schemeClr val="tx1"/>
                </a:solidFill>
              </a:rPr>
              <a:t>serlvet</a:t>
            </a:r>
            <a:r>
              <a:rPr lang="en-US" altLang="zh-CN" sz="1800" dirty="0">
                <a:solidFill>
                  <a:schemeClr val="tx1"/>
                </a:solidFill>
              </a:rPr>
              <a:t>-name </a:t>
            </a:r>
            <a:r>
              <a:rPr lang="zh-CN" altLang="en-US" sz="1800" dirty="0">
                <a:solidFill>
                  <a:schemeClr val="tx1"/>
                </a:solidFill>
              </a:rPr>
              <a:t>子节点的文本节点一致 </a:t>
            </a:r>
            <a:r>
              <a:rPr lang="en-US" altLang="zh-CN" sz="1800" dirty="0">
                <a:solidFill>
                  <a:schemeClr val="tx1"/>
                </a:solidFill>
              </a:rPr>
              <a:t>--&gt;</a:t>
            </a:r>
            <a:endParaRPr lang="en-US" altLang="zh-CN" sz="1800" dirty="0">
              <a:solidFill>
                <a:schemeClr val="tx1"/>
              </a:solidFill>
            </a:endParaRPr>
          </a:p>
          <a:p>
            <a:pPr marL="0" indent="0">
              <a:buNone/>
            </a:pPr>
            <a:r>
              <a:rPr lang="en-US" altLang="zh-CN" sz="1800" dirty="0">
                <a:solidFill>
                  <a:schemeClr val="tx1"/>
                </a:solidFill>
              </a:rPr>
              <a:t>    &lt;servlet-name&gt;</a:t>
            </a:r>
            <a:r>
              <a:rPr lang="en-US" altLang="zh-CN" sz="1800" dirty="0" err="1">
                <a:solidFill>
                  <a:schemeClr val="tx1"/>
                </a:solidFill>
              </a:rPr>
              <a:t>helloServlet</a:t>
            </a:r>
            <a:r>
              <a:rPr lang="en-US" altLang="zh-CN" sz="1800" dirty="0">
                <a:solidFill>
                  <a:schemeClr val="tx1"/>
                </a:solidFill>
              </a:rPr>
              <a:t>&lt;/servlet-name&gt;</a:t>
            </a:r>
            <a:endParaRPr lang="en-US" altLang="zh-CN" sz="1800" dirty="0">
              <a:solidFill>
                <a:schemeClr val="tx1"/>
              </a:solidFill>
            </a:endParaRPr>
          </a:p>
          <a:p>
            <a:pPr marL="0" indent="0">
              <a:buNone/>
            </a:pPr>
            <a:r>
              <a:rPr lang="en-US" altLang="zh-CN" sz="1800" dirty="0">
                <a:solidFill>
                  <a:schemeClr val="tx1"/>
                </a:solidFill>
              </a:rPr>
              <a:t>    &lt;!-- </a:t>
            </a:r>
            <a:r>
              <a:rPr lang="zh-CN" altLang="en-US" sz="1800" dirty="0">
                <a:solidFill>
                  <a:schemeClr val="tx1"/>
                </a:solidFill>
              </a:rPr>
              <a:t>映射具体的访问路径</a:t>
            </a:r>
            <a:r>
              <a:rPr lang="en-US" altLang="zh-CN" sz="1800" dirty="0">
                <a:solidFill>
                  <a:schemeClr val="tx1"/>
                </a:solidFill>
              </a:rPr>
              <a:t>: / </a:t>
            </a:r>
            <a:r>
              <a:rPr lang="zh-CN" altLang="en-US" sz="1800" dirty="0">
                <a:solidFill>
                  <a:schemeClr val="tx1"/>
                </a:solidFill>
              </a:rPr>
              <a:t>代表当前 </a:t>
            </a:r>
            <a:r>
              <a:rPr lang="en-US" altLang="zh-CN" sz="1800" dirty="0">
                <a:solidFill>
                  <a:schemeClr val="tx1"/>
                </a:solidFill>
              </a:rPr>
              <a:t>WEB </a:t>
            </a:r>
            <a:r>
              <a:rPr lang="zh-CN" altLang="en-US" sz="1800" dirty="0">
                <a:solidFill>
                  <a:schemeClr val="tx1"/>
                </a:solidFill>
              </a:rPr>
              <a:t>应用的根目录</a:t>
            </a:r>
            <a:r>
              <a:rPr lang="en-US" altLang="zh-CN" sz="1800" dirty="0">
                <a:solidFill>
                  <a:schemeClr val="tx1"/>
                </a:solidFill>
              </a:rPr>
              <a:t>. --&gt;</a:t>
            </a:r>
            <a:endParaRPr lang="en-US" altLang="zh-CN" sz="1800" dirty="0">
              <a:solidFill>
                <a:schemeClr val="tx1"/>
              </a:solidFill>
            </a:endParaRPr>
          </a:p>
          <a:p>
            <a:pPr marL="0" indent="0">
              <a:buNone/>
            </a:pPr>
            <a:r>
              <a:rPr lang="en-US" altLang="zh-CN" sz="1800" dirty="0">
                <a:solidFill>
                  <a:schemeClr val="tx1"/>
                </a:solidFill>
              </a:rPr>
              <a:t>    &lt;</a:t>
            </a:r>
            <a:r>
              <a:rPr lang="en-US" altLang="zh-CN" sz="1800" dirty="0" err="1">
                <a:solidFill>
                  <a:schemeClr val="tx1"/>
                </a:solidFill>
              </a:rPr>
              <a:t>url</a:t>
            </a:r>
            <a:r>
              <a:rPr lang="en-US" altLang="zh-CN" sz="1800" dirty="0">
                <a:solidFill>
                  <a:schemeClr val="tx1"/>
                </a:solidFill>
              </a:rPr>
              <a:t>-pattern&gt;/hello&lt;/</a:t>
            </a:r>
            <a:r>
              <a:rPr lang="en-US" altLang="zh-CN" sz="1800" dirty="0" err="1">
                <a:solidFill>
                  <a:schemeClr val="tx1"/>
                </a:solidFill>
              </a:rPr>
              <a:t>url</a:t>
            </a:r>
            <a:r>
              <a:rPr lang="en-US" altLang="zh-CN" sz="1800" dirty="0">
                <a:solidFill>
                  <a:schemeClr val="tx1"/>
                </a:solidFill>
              </a:rPr>
              <a:t>-pattern&gt;</a:t>
            </a:r>
            <a:endParaRPr lang="en-US" altLang="zh-CN" sz="1800" dirty="0">
              <a:solidFill>
                <a:schemeClr val="tx1"/>
              </a:solidFill>
            </a:endParaRPr>
          </a:p>
          <a:p>
            <a:pPr marL="0" indent="0">
              <a:buNone/>
            </a:pPr>
            <a:r>
              <a:rPr lang="en-US" altLang="zh-CN" sz="1800" dirty="0">
                <a:solidFill>
                  <a:schemeClr val="tx1"/>
                </a:solidFill>
              </a:rPr>
              <a:t>&lt;/servlet-mapping&gt;</a:t>
            </a:r>
            <a:endParaRPr lang="en-US" altLang="zh-CN" sz="1800" dirty="0">
              <a:solidFill>
                <a:schemeClr val="tx1"/>
              </a:solidFill>
            </a:endParaRPr>
          </a:p>
          <a:p>
            <a:pPr marL="0" indent="0">
              <a:buNone/>
            </a:pPr>
            <a:r>
              <a:rPr lang="en-US" altLang="zh-CN" sz="1800" dirty="0">
                <a:solidFill>
                  <a:schemeClr val="tx1"/>
                </a:solidFill>
              </a:rPr>
              <a:t>	</a:t>
            </a:r>
            <a:endParaRPr lang="zh-CN" altLang="en-US" sz="1800" dirty="0">
              <a:solidFill>
                <a:schemeClr val="tx1"/>
              </a:solidFill>
            </a:endParaRPr>
          </a:p>
        </p:txBody>
      </p:sp>
      <p:sp>
        <p:nvSpPr>
          <p:cNvPr id="4" name="矩形 3"/>
          <p:cNvSpPr/>
          <p:nvPr/>
        </p:nvSpPr>
        <p:spPr>
          <a:xfrm>
            <a:off x="5974813" y="3244334"/>
            <a:ext cx="242374" cy="369332"/>
          </a:xfrm>
          <a:prstGeom prst="rect">
            <a:avLst/>
          </a:prstGeom>
        </p:spPr>
        <p:txBody>
          <a:bodyPr wrap="none">
            <a:spAutoFit/>
          </a:bodyPr>
          <a:lstStyle/>
          <a:p>
            <a:r>
              <a:rPr lang="zh-CN" altLang="en-US" dirty="0"/>
              <a:t> </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44788" y="1061962"/>
            <a:ext cx="5513435" cy="44292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65981" y="548115"/>
            <a:ext cx="9545562" cy="6174191"/>
          </a:xfrm>
          <a:prstGeom prst="rect">
            <a:avLst/>
          </a:prstGeom>
        </p:spPr>
        <p:txBody>
          <a:bodyPr wrap="square">
            <a:spAutoFit/>
          </a:bodyPr>
          <a:lstStyle/>
          <a:p>
            <a:r>
              <a:rPr lang="zh-CN" altLang="en-US" sz="1600" dirty="0"/>
              <a:t>&lt;servlet&gt;</a:t>
            </a:r>
            <a:endParaRPr lang="zh-CN" altLang="en-US" sz="1600" dirty="0"/>
          </a:p>
          <a:p>
            <a:r>
              <a:rPr lang="zh-CN" altLang="en-US" sz="1600" dirty="0"/>
              <a:t>    &lt;!-- Servlet 注册的名字 --&gt;</a:t>
            </a:r>
            <a:endParaRPr lang="zh-CN" altLang="en-US" sz="1600" dirty="0"/>
          </a:p>
          <a:p>
            <a:r>
              <a:rPr lang="zh-CN" altLang="en-US" sz="1600" dirty="0"/>
              <a:t>    &lt;servlet-name&gt;secondServlet&lt;/servlet-name&gt;</a:t>
            </a:r>
            <a:endParaRPr lang="zh-CN" altLang="en-US" sz="1600" dirty="0"/>
          </a:p>
          <a:p>
            <a:r>
              <a:rPr lang="zh-CN" altLang="en-US" sz="1600" dirty="0"/>
              <a:t>    &lt;!-- Servlet 的全类名 --&gt;</a:t>
            </a:r>
            <a:endParaRPr lang="zh-CN" altLang="en-US" sz="1600" dirty="0"/>
          </a:p>
          <a:p>
            <a:r>
              <a:rPr lang="zh-CN" altLang="en-US" sz="1600" dirty="0"/>
              <a:t>    &lt;servlet-class&gt;com.atguigu.javaweb.SecondServlet&lt;/servlet-class&gt;</a:t>
            </a:r>
            <a:endParaRPr lang="zh-CN" altLang="en-US" sz="1600" dirty="0"/>
          </a:p>
          <a:p>
            <a:r>
              <a:rPr lang="zh-CN" altLang="en-US" sz="1600" dirty="0"/>
              <a:t>    &lt;!-- 可以指定 Servlet 被创建的时机 --&gt;</a:t>
            </a:r>
            <a:endParaRPr lang="zh-CN" altLang="en-US" sz="1600" dirty="0"/>
          </a:p>
          <a:p>
            <a:r>
              <a:rPr lang="zh-CN" altLang="en-US" sz="1600" dirty="0"/>
              <a:t>    &lt;load-on-startup&gt;2&lt;/load-on-startup&gt;</a:t>
            </a:r>
            <a:endParaRPr lang="zh-CN" altLang="en-US" sz="1600" dirty="0"/>
          </a:p>
          <a:p>
            <a:r>
              <a:rPr lang="zh-CN" altLang="en-US" sz="1600" dirty="0"/>
              <a:t>&lt;/servlet</a:t>
            </a:r>
            <a:r>
              <a:rPr lang="en-US" altLang="zh-CN" sz="1600" dirty="0"/>
              <a:t>&gt;</a:t>
            </a:r>
            <a:br>
              <a:rPr lang="en-US" altLang="zh-CN" sz="1200" dirty="0"/>
            </a:br>
            <a:endParaRPr lang="zh-CN" altLang="en-US" sz="1200" dirty="0"/>
          </a:p>
          <a:p>
            <a:r>
              <a:rPr lang="zh-CN" altLang="en-US" sz="1600" dirty="0"/>
              <a:t>当值为0或者大于0时，表示容器在应用启动时就加载这个servlet；</a:t>
            </a:r>
            <a:endParaRPr lang="zh-CN" altLang="en-US" sz="1600" dirty="0"/>
          </a:p>
          <a:p>
            <a:r>
              <a:rPr lang="zh-CN" altLang="en-US" sz="1600" dirty="0"/>
              <a:t>（就算还没访问servlet的url）</a:t>
            </a:r>
            <a:endParaRPr lang="zh-CN" altLang="en-US" sz="1600" dirty="0"/>
          </a:p>
          <a:p>
            <a:endParaRPr lang="zh-CN" altLang="en-US" sz="1600" dirty="0"/>
          </a:p>
          <a:p>
            <a:r>
              <a:rPr lang="zh-CN" altLang="en-US" sz="1600" dirty="0"/>
              <a:t>当是一个负数时或者没有指定时，则指示容器在该servlet被选择时才加载。</a:t>
            </a:r>
            <a:endParaRPr lang="zh-CN" altLang="en-US" sz="1600" dirty="0"/>
          </a:p>
          <a:p>
            <a:endParaRPr lang="zh-CN" altLang="en-US" sz="1600" dirty="0"/>
          </a:p>
          <a:p>
            <a:r>
              <a:rPr lang="zh-CN" altLang="en-US" sz="1600" dirty="0"/>
              <a:t>正数的值越小，启动该servlet的优先级越高。</a:t>
            </a:r>
            <a:endParaRPr lang="zh-CN" altLang="en-US" sz="1600" dirty="0"/>
          </a:p>
          <a:p>
            <a:endParaRPr lang="zh-CN" altLang="en-US" sz="1600" dirty="0"/>
          </a:p>
          <a:p>
            <a:r>
              <a:rPr lang="zh-CN" altLang="en-US" sz="1600" dirty="0"/>
              <a:t>如果我们在web.xml中设置了多个servlet的时候，可以使用load-on-startup来指定servlet的加载顺序，服务器会根据load-on-startup的大小依次对servlet进行初始化。不过即使我们将load-on-startup设置重复也不会出现异常，服务器会自己决定初始化顺序。</a:t>
            </a:r>
            <a:endParaRPr lang="zh-CN" altLang="en-US" sz="1600" dirty="0"/>
          </a:p>
          <a:p>
            <a:endParaRPr lang="zh-CN" altLang="en-US" sz="1600" dirty="0"/>
          </a:p>
          <a:p>
            <a:r>
              <a:rPr lang="zh-CN" altLang="en-US" sz="1600" dirty="0"/>
              <a:t>配置load-on-startup后，servlet在startup后立即加载，但只是调用servlet的init()方法，用以初始化该servlet相关的资源。初始化成功后，该servlet可响应web请求；如未配置load-on-startup，容器一般在第一次响应web请求时，会先检测该servlet是否初始化，如未初始化，则调用servlet的init()先初始化，初始化成功后，再响应请求。</a:t>
            </a:r>
            <a:br>
              <a:rPr lang="en-US" altLang="zh-CN" sz="1600" dirty="0"/>
            </a:br>
            <a:endParaRPr lang="zh-CN" altLang="en-US" sz="1600" dirty="0"/>
          </a:p>
          <a:p>
            <a:r>
              <a:rPr lang="zh-CN" altLang="en-US" sz="1600" dirty="0"/>
              <a:t>PS：一般我们在开发web应用时，都会配置这个参数，有两个好处：1、如果初始化过程失败，则容器会提示启动失败，此时我们能够提前知道相关错误；2、配置该参数相当于将初始化servlet的工作转移到容器启动过程，使得容器只要启动成功后，就可立即响应web请求。</a:t>
            </a:r>
            <a:endParaRPr lang="zh-CN" altLang="en-US" sz="1600" dirty="0"/>
          </a:p>
        </p:txBody>
      </p:sp>
      <p:sp>
        <p:nvSpPr>
          <p:cNvPr id="5" name="文本框 4"/>
          <p:cNvSpPr txBox="1"/>
          <p:nvPr/>
        </p:nvSpPr>
        <p:spPr>
          <a:xfrm>
            <a:off x="1054705" y="24895"/>
            <a:ext cx="7126514" cy="523220"/>
          </a:xfrm>
          <a:prstGeom prst="rect">
            <a:avLst/>
          </a:prstGeom>
          <a:noFill/>
        </p:spPr>
        <p:txBody>
          <a:bodyPr wrap="square" rtlCol="0">
            <a:spAutoFit/>
          </a:bodyPr>
          <a:lstStyle/>
          <a:p>
            <a:r>
              <a:rPr lang="zh-CN" altLang="en-US" sz="2800" dirty="0"/>
              <a:t>load-on-startup 参数</a:t>
            </a:r>
            <a:endParaRPr lang="zh-CN" altLang="en-US"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0667" y="767852"/>
            <a:ext cx="6901543" cy="1070429"/>
          </a:xfrm>
        </p:spPr>
        <p:txBody>
          <a:bodyPr>
            <a:noAutofit/>
          </a:bodyPr>
          <a:lstStyle/>
          <a:p>
            <a:r>
              <a:rPr lang="zh-CN" altLang="en-US" sz="1600" dirty="0"/>
              <a:t>执行的时候，当一个用户访问一个</a:t>
            </a:r>
            <a:r>
              <a:rPr lang="en-US" altLang="zh-CN" sz="1600" dirty="0"/>
              <a:t>Servlet</a:t>
            </a:r>
            <a:r>
              <a:rPr lang="zh-CN" altLang="en-US" sz="1600" dirty="0"/>
              <a:t>类的时候，容器首先查询这个类之前是否实例化过，如果没有实例化则第一次实例化，再调用</a:t>
            </a:r>
            <a:r>
              <a:rPr lang="en-US" altLang="zh-CN" sz="1600" dirty="0"/>
              <a:t>servlet</a:t>
            </a:r>
            <a:r>
              <a:rPr lang="zh-CN" altLang="en-US" sz="1600" dirty="0"/>
              <a:t>方法，这个方法中会判断用户的请求方式是</a:t>
            </a:r>
            <a:r>
              <a:rPr lang="en-US" altLang="zh-CN" sz="1600" dirty="0"/>
              <a:t>Get</a:t>
            </a:r>
            <a:r>
              <a:rPr lang="zh-CN" altLang="en-US" sz="1600" dirty="0"/>
              <a:t>还是</a:t>
            </a:r>
            <a:r>
              <a:rPr lang="en-US" altLang="zh-CN" sz="1600" dirty="0"/>
              <a:t>Post</a:t>
            </a:r>
            <a:r>
              <a:rPr lang="zh-CN" altLang="en-US" sz="1600" dirty="0"/>
              <a:t>，只被调用一次</a:t>
            </a:r>
            <a:r>
              <a:rPr lang="en-US" altLang="zh-CN" sz="1600" dirty="0"/>
              <a:t>. </a:t>
            </a:r>
            <a:r>
              <a:rPr lang="zh-CN" altLang="en-US" sz="1600" dirty="0"/>
              <a:t>只有第一次请求 </a:t>
            </a:r>
            <a:r>
              <a:rPr lang="en-US" altLang="zh-CN" sz="1600" dirty="0"/>
              <a:t>Servlet </a:t>
            </a:r>
            <a:r>
              <a:rPr lang="zh-CN" altLang="en-US" sz="1600" dirty="0"/>
              <a:t>时</a:t>
            </a:r>
            <a:r>
              <a:rPr lang="en-US" altLang="zh-CN" sz="1600" dirty="0"/>
              <a:t>, </a:t>
            </a:r>
            <a:r>
              <a:rPr lang="zh-CN" altLang="en-US" sz="1600" dirty="0"/>
              <a:t>创建 </a:t>
            </a:r>
            <a:r>
              <a:rPr lang="en-US" altLang="zh-CN" sz="1600" dirty="0"/>
              <a:t>Servlet </a:t>
            </a:r>
            <a:r>
              <a:rPr lang="zh-CN" altLang="en-US" sz="1600" dirty="0"/>
              <a:t>的实例</a:t>
            </a:r>
            <a:r>
              <a:rPr lang="en-US" altLang="zh-CN" sz="1600" dirty="0"/>
              <a:t>. </a:t>
            </a:r>
            <a:r>
              <a:rPr lang="zh-CN" altLang="en-US" sz="1600" dirty="0"/>
              <a:t>调用构造器</a:t>
            </a:r>
            <a:r>
              <a:rPr lang="en-US" altLang="zh-CN" sz="1600" dirty="0"/>
              <a:t>. </a:t>
            </a:r>
            <a:r>
              <a:rPr lang="zh-CN" altLang="en-US" sz="1600" dirty="0"/>
              <a:t>这说明 </a:t>
            </a:r>
            <a:r>
              <a:rPr lang="en-US" altLang="zh-CN" sz="1600" dirty="0"/>
              <a:t>Serlvet </a:t>
            </a:r>
            <a:r>
              <a:rPr lang="zh-CN" altLang="en-US" sz="1600" dirty="0"/>
              <a:t>的单实例的</a:t>
            </a:r>
            <a:r>
              <a:rPr lang="en-US" altLang="zh-CN" sz="1600" dirty="0"/>
              <a:t>!</a:t>
            </a:r>
            <a:br>
              <a:rPr lang="en-US" altLang="zh-CN" sz="1600" dirty="0"/>
            </a:br>
            <a:r>
              <a:rPr lang="en-US" altLang="zh-CN" sz="1600" dirty="0"/>
              <a:t>	</a:t>
            </a:r>
            <a:endParaRPr lang="zh-CN" altLang="en-US" sz="1600" dirty="0"/>
          </a:p>
        </p:txBody>
      </p:sp>
      <p:sp>
        <p:nvSpPr>
          <p:cNvPr id="4" name="文本框 3"/>
          <p:cNvSpPr txBox="1"/>
          <p:nvPr/>
        </p:nvSpPr>
        <p:spPr>
          <a:xfrm>
            <a:off x="6495144" y="1717262"/>
            <a:ext cx="5696856" cy="2308324"/>
          </a:xfrm>
          <a:prstGeom prst="rect">
            <a:avLst/>
          </a:prstGeom>
          <a:noFill/>
        </p:spPr>
        <p:txBody>
          <a:bodyPr wrap="square" rtlCol="0">
            <a:spAutoFit/>
          </a:bodyPr>
          <a:lstStyle/>
          <a:p>
            <a:r>
              <a:rPr lang="zh-CN" altLang="en-US" sz="1600" dirty="0"/>
              <a:t>	</a:t>
            </a:r>
            <a:r>
              <a:rPr lang="en-US" altLang="zh-CN" sz="1600" dirty="0"/>
              <a:t>Get</a:t>
            </a:r>
            <a:r>
              <a:rPr lang="zh-CN" altLang="en-US" sz="1600" dirty="0"/>
              <a:t>方法访问</a:t>
            </a:r>
            <a:br>
              <a:rPr lang="zh-CN" altLang="en-US" sz="1600" dirty="0"/>
            </a:br>
            <a:r>
              <a:rPr lang="zh-CN" altLang="en-US" sz="1600" dirty="0"/>
              <a:t>		先访问</a:t>
            </a:r>
            <a:r>
              <a:rPr lang="en-US" altLang="zh-CN" sz="1600" dirty="0"/>
              <a:t>service</a:t>
            </a:r>
            <a:r>
              <a:rPr lang="zh-CN" altLang="en-US" sz="1600" dirty="0"/>
              <a:t>方法再访问</a:t>
            </a:r>
            <a:r>
              <a:rPr lang="en-US" altLang="zh-CN" sz="1600" dirty="0"/>
              <a:t>doGet</a:t>
            </a:r>
            <a:r>
              <a:rPr lang="zh-CN" altLang="en-US" sz="1600" dirty="0"/>
              <a:t>方法</a:t>
            </a:r>
            <a:br>
              <a:rPr lang="zh-CN" altLang="en-US" sz="1600" dirty="0"/>
            </a:br>
            <a:r>
              <a:rPr lang="zh-CN" altLang="en-US" sz="1600" dirty="0"/>
              <a:t>	</a:t>
            </a:r>
            <a:r>
              <a:rPr lang="en-US" altLang="zh-CN" sz="1600" dirty="0"/>
              <a:t>Post</a:t>
            </a:r>
            <a:r>
              <a:rPr lang="zh-CN" altLang="en-US" sz="1600" dirty="0"/>
              <a:t>方法访问</a:t>
            </a:r>
            <a:br>
              <a:rPr lang="zh-CN" altLang="en-US" sz="1600" dirty="0"/>
            </a:br>
            <a:r>
              <a:rPr lang="zh-CN" altLang="en-US" sz="1600" dirty="0"/>
              <a:t>		先访问</a:t>
            </a:r>
            <a:r>
              <a:rPr lang="en-US" altLang="zh-CN" sz="1600" dirty="0"/>
              <a:t>service</a:t>
            </a:r>
            <a:r>
              <a:rPr lang="zh-CN" altLang="en-US" sz="1600" dirty="0"/>
              <a:t>方法再访问</a:t>
            </a:r>
            <a:r>
              <a:rPr lang="en-US" altLang="zh-CN" sz="1600" dirty="0"/>
              <a:t>doPost</a:t>
            </a:r>
            <a:r>
              <a:rPr lang="zh-CN" altLang="en-US" sz="1600" dirty="0"/>
              <a:t>方法</a:t>
            </a:r>
            <a:br>
              <a:rPr lang="zh-CN" altLang="en-US" sz="1600" dirty="0"/>
            </a:br>
            <a:r>
              <a:rPr lang="zh-CN" altLang="en-US" sz="1600" dirty="0"/>
              <a:t>	用户请求网址时都是调用</a:t>
            </a:r>
            <a:r>
              <a:rPr lang="en-US" altLang="zh-CN" sz="1600" dirty="0"/>
              <a:t>get</a:t>
            </a:r>
            <a:r>
              <a:rPr lang="zh-CN" altLang="en-US" sz="1600" dirty="0"/>
              <a:t>方法</a:t>
            </a:r>
            <a:br>
              <a:rPr lang="zh-CN" altLang="en-US" sz="1600" dirty="0"/>
            </a:br>
            <a:r>
              <a:rPr lang="zh-CN" altLang="en-US" sz="1600" dirty="0"/>
              <a:t>	如果想要实现：不管用户是</a:t>
            </a:r>
            <a:r>
              <a:rPr lang="en-US" altLang="zh-CN" sz="1600" dirty="0"/>
              <a:t>doGet</a:t>
            </a:r>
            <a:r>
              <a:rPr lang="zh-CN" altLang="en-US" sz="1600" dirty="0"/>
              <a:t>方法还是</a:t>
            </a:r>
            <a:r>
              <a:rPr lang="en-US" altLang="zh-CN" sz="1600" dirty="0"/>
              <a:t>doPost</a:t>
            </a:r>
            <a:r>
              <a:rPr lang="zh-CN" altLang="en-US" sz="1600" dirty="0"/>
              <a:t>方法过来的 都执行一样的代码，除了在两种方法里复制相同的代码，也可以采用请求转跳的方式，比如再</a:t>
            </a:r>
            <a:r>
              <a:rPr lang="en-US" altLang="zh-CN" sz="1600" dirty="0"/>
              <a:t>doPost</a:t>
            </a:r>
            <a:r>
              <a:rPr lang="zh-CN" altLang="en-US" sz="1600" dirty="0"/>
              <a:t>方法中写：</a:t>
            </a:r>
            <a:r>
              <a:rPr lang="en-US" altLang="zh-CN" sz="1600" dirty="0" err="1"/>
              <a:t>this.doGet</a:t>
            </a:r>
            <a:r>
              <a:rPr lang="en-US" altLang="zh-CN" sz="1600" dirty="0"/>
              <a:t>(</a:t>
            </a:r>
            <a:r>
              <a:rPr lang="en-US" altLang="zh-CN" sz="1600" dirty="0" err="1"/>
              <a:t>req,resp</a:t>
            </a:r>
            <a:r>
              <a:rPr lang="en-US" altLang="zh-CN" sz="1600" dirty="0"/>
              <a:t>)</a:t>
            </a:r>
            <a:endParaRPr lang="zh-CN" altLang="en-US" sz="1600" dirty="0"/>
          </a:p>
        </p:txBody>
      </p:sp>
      <p:sp>
        <p:nvSpPr>
          <p:cNvPr id="5" name="文本框 4"/>
          <p:cNvSpPr txBox="1"/>
          <p:nvPr/>
        </p:nvSpPr>
        <p:spPr>
          <a:xfrm>
            <a:off x="1163562" y="216897"/>
            <a:ext cx="5835828" cy="461665"/>
          </a:xfrm>
          <a:prstGeom prst="rect">
            <a:avLst/>
          </a:prstGeom>
          <a:noFill/>
        </p:spPr>
        <p:txBody>
          <a:bodyPr wrap="none" rtlCol="0">
            <a:spAutoFit/>
          </a:bodyPr>
          <a:lstStyle/>
          <a:p>
            <a:r>
              <a:rPr lang="en-US" altLang="zh-CN" sz="2400" dirty="0"/>
              <a:t>Servlet</a:t>
            </a:r>
            <a:r>
              <a:rPr lang="zh-CN" altLang="en-US" sz="2400" dirty="0"/>
              <a:t>类中的</a:t>
            </a:r>
            <a:r>
              <a:rPr lang="en-US" altLang="zh-CN" sz="2400" dirty="0"/>
              <a:t>service</a:t>
            </a:r>
            <a:r>
              <a:rPr lang="zh-CN" altLang="en-US" sz="2400" dirty="0"/>
              <a:t>、</a:t>
            </a:r>
            <a:r>
              <a:rPr lang="en-US" altLang="zh-CN" sz="2400" dirty="0"/>
              <a:t>doGet</a:t>
            </a:r>
            <a:r>
              <a:rPr lang="zh-CN" altLang="en-US" sz="2400" dirty="0"/>
              <a:t>、</a:t>
            </a:r>
            <a:r>
              <a:rPr lang="en-US" altLang="zh-CN" sz="2400" dirty="0"/>
              <a:t>doPost</a:t>
            </a:r>
            <a:r>
              <a:rPr lang="zh-CN" altLang="en-US" sz="2400" dirty="0"/>
              <a:t>方法</a:t>
            </a:r>
            <a:endParaRPr lang="zh-CN" altLang="en-US" sz="2400" dirty="0"/>
          </a:p>
        </p:txBody>
      </p:sp>
      <p:sp>
        <p:nvSpPr>
          <p:cNvPr id="7" name="文本框 6"/>
          <p:cNvSpPr txBox="1"/>
          <p:nvPr/>
        </p:nvSpPr>
        <p:spPr>
          <a:xfrm>
            <a:off x="1003337" y="1857483"/>
            <a:ext cx="5280781" cy="1323439"/>
          </a:xfrm>
          <a:prstGeom prst="rect">
            <a:avLst/>
          </a:prstGeom>
          <a:noFill/>
        </p:spPr>
        <p:txBody>
          <a:bodyPr wrap="square" rtlCol="0">
            <a:spAutoFit/>
          </a:bodyPr>
          <a:lstStyle/>
          <a:p>
            <a:r>
              <a:rPr lang="zh-CN" altLang="en-US" sz="1600" dirty="0"/>
              <a:t>关于</a:t>
            </a:r>
            <a:r>
              <a:rPr lang="en-US" altLang="zh-CN" sz="1600" dirty="0"/>
              <a:t>doGet</a:t>
            </a:r>
            <a:r>
              <a:rPr lang="zh-CN" altLang="en-US" sz="1600" dirty="0"/>
              <a:t>和</a:t>
            </a:r>
            <a:r>
              <a:rPr lang="en-US" altLang="zh-CN" sz="1600" dirty="0"/>
              <a:t>doPost</a:t>
            </a:r>
            <a:r>
              <a:rPr lang="zh-CN" altLang="en-US" sz="1600" dirty="0"/>
              <a:t>方法</a:t>
            </a:r>
            <a:br>
              <a:rPr lang="zh-CN" altLang="en-US" sz="1600" dirty="0"/>
            </a:br>
            <a:r>
              <a:rPr lang="zh-CN" altLang="en-US" sz="1600" dirty="0"/>
              <a:t>		这两个方法是 </a:t>
            </a:r>
            <a:r>
              <a:rPr lang="en-US" altLang="zh-CN" sz="1600" dirty="0"/>
              <a:t>HttpServlet </a:t>
            </a:r>
            <a:r>
              <a:rPr lang="zh-CN" altLang="en-US" sz="1600" dirty="0"/>
              <a:t>类的，这个类继承了 </a:t>
            </a:r>
            <a:r>
              <a:rPr lang="en-US" altLang="zh-CN" sz="1600" dirty="0"/>
              <a:t>GenericServlet </a:t>
            </a:r>
            <a:r>
              <a:rPr lang="zh-CN" altLang="en-US" sz="1600" dirty="0"/>
              <a:t>类，而 </a:t>
            </a:r>
            <a:r>
              <a:rPr lang="en-US" altLang="zh-CN" sz="1600" dirty="0"/>
              <a:t>GenericServlet </a:t>
            </a:r>
            <a:r>
              <a:rPr lang="zh-CN" altLang="en-US" sz="1600" dirty="0"/>
              <a:t>类则是直接实现了 </a:t>
            </a:r>
            <a:r>
              <a:rPr lang="en-US" altLang="zh-CN" sz="1600" dirty="0"/>
              <a:t>Servlet </a:t>
            </a:r>
            <a:r>
              <a:rPr lang="zh-CN" altLang="en-US" sz="1600" dirty="0"/>
              <a:t>接口的，其实就是它们封装了 </a:t>
            </a:r>
            <a:r>
              <a:rPr lang="en-US" altLang="zh-CN" sz="1600" dirty="0"/>
              <a:t>Servlet </a:t>
            </a:r>
            <a:r>
              <a:rPr lang="zh-CN" altLang="en-US" sz="1600" dirty="0"/>
              <a:t>的方法，让请求处理变得更加简单了。</a:t>
            </a:r>
            <a:r>
              <a:rPr lang="zh-CN" altLang="en-US" sz="1600" b="1" dirty="0">
                <a:solidFill>
                  <a:srgbClr val="00B050"/>
                </a:solidFill>
              </a:rPr>
              <a:t>（这些类一会儿会细讲）</a:t>
            </a:r>
            <a:endParaRPr lang="zh-CN" altLang="en-US" sz="1600" b="1" dirty="0">
              <a:solidFill>
                <a:srgbClr val="00B050"/>
              </a:solidFill>
            </a:endParaRPr>
          </a:p>
        </p:txBody>
      </p:sp>
      <p:sp>
        <p:nvSpPr>
          <p:cNvPr id="9" name="矩形 8"/>
          <p:cNvSpPr/>
          <p:nvPr/>
        </p:nvSpPr>
        <p:spPr>
          <a:xfrm>
            <a:off x="1100667" y="3494189"/>
            <a:ext cx="3291927" cy="400110"/>
          </a:xfrm>
          <a:prstGeom prst="rect">
            <a:avLst/>
          </a:prstGeom>
        </p:spPr>
        <p:txBody>
          <a:bodyPr wrap="none">
            <a:spAutoFit/>
          </a:bodyPr>
          <a:lstStyle/>
          <a:p>
            <a:r>
              <a:rPr lang="en-US" altLang="zh-CN" sz="2000" b="1" dirty="0">
                <a:solidFill>
                  <a:srgbClr val="333333"/>
                </a:solidFill>
                <a:latin typeface="-apple-system"/>
              </a:rPr>
              <a:t>get</a:t>
            </a:r>
            <a:r>
              <a:rPr lang="zh-CN" altLang="en-US" sz="2000" b="1" dirty="0">
                <a:solidFill>
                  <a:srgbClr val="333333"/>
                </a:solidFill>
                <a:latin typeface="-apple-system"/>
              </a:rPr>
              <a:t>方式和</a:t>
            </a:r>
            <a:r>
              <a:rPr lang="en-US" altLang="zh-CN" sz="2000" b="1" dirty="0">
                <a:solidFill>
                  <a:srgbClr val="333333"/>
                </a:solidFill>
                <a:latin typeface="-apple-system"/>
              </a:rPr>
              <a:t>post</a:t>
            </a:r>
            <a:r>
              <a:rPr lang="zh-CN" altLang="en-US" sz="2000" b="1" dirty="0">
                <a:solidFill>
                  <a:srgbClr val="333333"/>
                </a:solidFill>
                <a:latin typeface="-apple-system"/>
              </a:rPr>
              <a:t>方式有何区别</a:t>
            </a:r>
            <a:endParaRPr lang="zh-CN" altLang="en-US" sz="2000" b="1" i="0" dirty="0">
              <a:solidFill>
                <a:srgbClr val="333333"/>
              </a:solidFill>
              <a:effectLst/>
              <a:latin typeface="-apple-system"/>
            </a:endParaRPr>
          </a:p>
        </p:txBody>
      </p:sp>
      <p:sp>
        <p:nvSpPr>
          <p:cNvPr id="10" name="矩形 9"/>
          <p:cNvSpPr/>
          <p:nvPr/>
        </p:nvSpPr>
        <p:spPr>
          <a:xfrm>
            <a:off x="1100667" y="3904566"/>
            <a:ext cx="5508171" cy="2862322"/>
          </a:xfrm>
          <a:prstGeom prst="rect">
            <a:avLst/>
          </a:prstGeom>
        </p:spPr>
        <p:txBody>
          <a:bodyPr wrap="square">
            <a:spAutoFit/>
          </a:bodyPr>
          <a:lstStyle/>
          <a:p>
            <a:r>
              <a:rPr lang="zh-CN" altLang="en-US" dirty="0"/>
              <a:t>数据携带上</a:t>
            </a:r>
            <a:r>
              <a:rPr lang="en-US" altLang="zh-CN" dirty="0"/>
              <a:t>:</a:t>
            </a:r>
            <a:endParaRPr lang="en-US" altLang="zh-CN" dirty="0"/>
          </a:p>
          <a:p>
            <a:pPr>
              <a:buFont typeface="Arial" panose="020B0604020202020204" pitchFamily="34" charset="0"/>
              <a:buChar char="•"/>
            </a:pPr>
            <a:r>
              <a:rPr lang="en-US" altLang="zh-CN" dirty="0"/>
              <a:t>GET</a:t>
            </a:r>
            <a:r>
              <a:rPr lang="zh-CN" altLang="en-US" dirty="0"/>
              <a:t>方式：在</a:t>
            </a:r>
            <a:r>
              <a:rPr lang="en-US" altLang="zh-CN" dirty="0"/>
              <a:t>URL</a:t>
            </a:r>
            <a:r>
              <a:rPr lang="zh-CN" altLang="en-US" dirty="0"/>
              <a:t>地址后附带的参数是有限制的，其数据容量通常不能超过</a:t>
            </a:r>
            <a:r>
              <a:rPr lang="en-US" altLang="zh-CN" dirty="0"/>
              <a:t>1K</a:t>
            </a:r>
            <a:r>
              <a:rPr lang="zh-CN" altLang="en-US" dirty="0"/>
              <a:t>。</a:t>
            </a:r>
            <a:endParaRPr lang="zh-CN" altLang="en-US" dirty="0"/>
          </a:p>
          <a:p>
            <a:pPr>
              <a:buFont typeface="Arial" panose="020B0604020202020204" pitchFamily="34" charset="0"/>
              <a:buChar char="•"/>
            </a:pPr>
            <a:r>
              <a:rPr lang="en-US" altLang="zh-CN" dirty="0"/>
              <a:t>POST</a:t>
            </a:r>
            <a:r>
              <a:rPr lang="zh-CN" altLang="en-US" dirty="0"/>
              <a:t>方式：可以在请求的实体内容中向服务器发送数据，传送的数据量无限制。</a:t>
            </a:r>
            <a:br>
              <a:rPr lang="en-US" altLang="zh-CN" dirty="0"/>
            </a:br>
            <a:endParaRPr lang="zh-CN" altLang="en-US" dirty="0"/>
          </a:p>
          <a:p>
            <a:r>
              <a:rPr lang="zh-CN" altLang="en-US" dirty="0"/>
              <a:t>请求参数的位置上</a:t>
            </a:r>
            <a:r>
              <a:rPr lang="en-US" altLang="zh-CN" dirty="0"/>
              <a:t>:</a:t>
            </a:r>
            <a:endParaRPr lang="en-US" altLang="zh-CN" dirty="0"/>
          </a:p>
          <a:p>
            <a:pPr>
              <a:buFont typeface="Arial" panose="020B0604020202020204" pitchFamily="34" charset="0"/>
              <a:buChar char="•"/>
            </a:pPr>
            <a:r>
              <a:rPr lang="en-US" altLang="zh-CN" dirty="0"/>
              <a:t>GET</a:t>
            </a:r>
            <a:r>
              <a:rPr lang="zh-CN" altLang="en-US" dirty="0"/>
              <a:t>方式：请求参数放在</a:t>
            </a:r>
            <a:r>
              <a:rPr lang="en-US" altLang="zh-CN" dirty="0"/>
              <a:t>URL</a:t>
            </a:r>
            <a:r>
              <a:rPr lang="zh-CN" altLang="en-US" dirty="0"/>
              <a:t>地址后面，以</a:t>
            </a:r>
            <a:r>
              <a:rPr lang="en-US" altLang="zh-CN" dirty="0"/>
              <a:t>?</a:t>
            </a:r>
            <a:r>
              <a:rPr lang="zh-CN" altLang="en-US" dirty="0"/>
              <a:t>的方式来进行拼接</a:t>
            </a:r>
            <a:endParaRPr lang="zh-CN" altLang="en-US" dirty="0"/>
          </a:p>
          <a:p>
            <a:pPr>
              <a:buFont typeface="Arial" panose="020B0604020202020204" pitchFamily="34" charset="0"/>
              <a:buChar char="•"/>
            </a:pPr>
            <a:r>
              <a:rPr lang="en-US" altLang="zh-CN" dirty="0"/>
              <a:t>POST</a:t>
            </a:r>
            <a:r>
              <a:rPr lang="zh-CN" altLang="en-US" dirty="0"/>
              <a:t>方式</a:t>
            </a:r>
            <a:r>
              <a:rPr lang="en-US" altLang="zh-CN" dirty="0"/>
              <a:t>:</a:t>
            </a:r>
            <a:r>
              <a:rPr lang="zh-CN" altLang="en-US" dirty="0"/>
              <a:t>请求参数放在</a:t>
            </a:r>
            <a:r>
              <a:rPr lang="en-US" altLang="zh-CN" dirty="0"/>
              <a:t>HTTP</a:t>
            </a:r>
            <a:r>
              <a:rPr lang="zh-CN" altLang="en-US" dirty="0"/>
              <a:t>请求包中</a:t>
            </a:r>
            <a:endParaRPr lang="zh-CN" altLang="en-US" dirty="0"/>
          </a:p>
        </p:txBody>
      </p:sp>
      <p:sp>
        <p:nvSpPr>
          <p:cNvPr id="11" name="文本框 10"/>
          <p:cNvSpPr txBox="1"/>
          <p:nvPr/>
        </p:nvSpPr>
        <p:spPr>
          <a:xfrm>
            <a:off x="7416799" y="4212343"/>
            <a:ext cx="3597124" cy="2554545"/>
          </a:xfrm>
          <a:prstGeom prst="rect">
            <a:avLst/>
          </a:prstGeom>
          <a:noFill/>
        </p:spPr>
        <p:txBody>
          <a:bodyPr wrap="square" rtlCol="0">
            <a:spAutoFit/>
          </a:bodyPr>
          <a:lstStyle/>
          <a:p>
            <a:r>
              <a:rPr lang="zh-CN" altLang="en-US" sz="1600" dirty="0"/>
              <a:t>用途上</a:t>
            </a:r>
            <a:r>
              <a:rPr lang="en-US" altLang="zh-CN" sz="1600" dirty="0"/>
              <a:t>:</a:t>
            </a:r>
            <a:endParaRPr lang="en-US" altLang="zh-CN" sz="1600" dirty="0"/>
          </a:p>
          <a:p>
            <a:pPr>
              <a:buFont typeface="Arial" panose="020B0604020202020204" pitchFamily="34" charset="0"/>
              <a:buChar char="•"/>
            </a:pPr>
            <a:r>
              <a:rPr lang="en-US" altLang="zh-CN" sz="1600" dirty="0"/>
              <a:t>GET</a:t>
            </a:r>
            <a:r>
              <a:rPr lang="zh-CN" altLang="en-US" sz="1600" dirty="0"/>
              <a:t>方式一般用来获取数据</a:t>
            </a:r>
            <a:endParaRPr lang="zh-CN" altLang="en-US" sz="1600" dirty="0"/>
          </a:p>
          <a:p>
            <a:pPr>
              <a:buFont typeface="Arial" panose="020B0604020202020204" pitchFamily="34" charset="0"/>
              <a:buChar char="•"/>
            </a:pPr>
            <a:r>
              <a:rPr lang="en-US" altLang="zh-CN" sz="1600" dirty="0"/>
              <a:t>POST</a:t>
            </a:r>
            <a:r>
              <a:rPr lang="zh-CN" altLang="en-US" sz="1600" dirty="0"/>
              <a:t>方式一般用来提交数据 </a:t>
            </a:r>
            <a:endParaRPr lang="zh-CN" altLang="en-US" sz="1600" dirty="0"/>
          </a:p>
          <a:p>
            <a:pPr marL="0" lvl="1"/>
            <a:r>
              <a:rPr lang="zh-CN" altLang="en-US" sz="1600" dirty="0"/>
              <a:t>原因</a:t>
            </a:r>
            <a:r>
              <a:rPr lang="en-US" altLang="zh-CN" sz="1600" dirty="0"/>
              <a:t>: </a:t>
            </a:r>
            <a:endParaRPr lang="en-US" altLang="zh-CN" sz="1600" dirty="0"/>
          </a:p>
          <a:p>
            <a:pPr marL="0" lvl="2" indent="-228600">
              <a:buFont typeface="Arial" panose="020B0604020202020204" pitchFamily="34" charset="0"/>
              <a:buChar char="•"/>
            </a:pPr>
            <a:r>
              <a:rPr lang="zh-CN" altLang="en-US" sz="1600" dirty="0"/>
              <a:t>首先是因为</a:t>
            </a:r>
            <a:r>
              <a:rPr lang="en-US" altLang="zh-CN" sz="1600" dirty="0"/>
              <a:t>GET</a:t>
            </a:r>
            <a:r>
              <a:rPr lang="zh-CN" altLang="en-US" sz="1600" dirty="0"/>
              <a:t>方式携带的数据量比较小，无法带过去很大的数量</a:t>
            </a:r>
            <a:endParaRPr lang="zh-CN" altLang="en-US" sz="1600" dirty="0"/>
          </a:p>
          <a:p>
            <a:pPr marL="0" lvl="2" indent="-228600">
              <a:buFont typeface="Arial" panose="020B0604020202020204" pitchFamily="34" charset="0"/>
              <a:buChar char="•"/>
            </a:pPr>
            <a:r>
              <a:rPr lang="en-US" altLang="zh-CN" sz="1600" dirty="0"/>
              <a:t>POST</a:t>
            </a:r>
            <a:r>
              <a:rPr lang="zh-CN" altLang="en-US" sz="1600" dirty="0"/>
              <a:t>方式提交的参数后台更加容易解析</a:t>
            </a:r>
            <a:r>
              <a:rPr lang="en-US" altLang="zh-CN" sz="1600" dirty="0"/>
              <a:t>(</a:t>
            </a:r>
            <a:r>
              <a:rPr lang="zh-CN" altLang="en-US" sz="1600" dirty="0"/>
              <a:t>使用</a:t>
            </a:r>
            <a:r>
              <a:rPr lang="en-US" altLang="zh-CN" sz="1600" dirty="0"/>
              <a:t>POST</a:t>
            </a:r>
            <a:r>
              <a:rPr lang="zh-CN" altLang="en-US" sz="1600" dirty="0"/>
              <a:t>方式提交的中文数据，后台也更加容易解决</a:t>
            </a:r>
            <a:r>
              <a:rPr lang="en-US" altLang="zh-CN" sz="1600" dirty="0"/>
              <a:t>)</a:t>
            </a:r>
            <a:endParaRPr lang="zh-CN" altLang="en-US" sz="1600" dirty="0"/>
          </a:p>
          <a:p>
            <a:endParaRPr lang="zh-CN" altLang="en-US" sz="1600" dirty="0"/>
          </a:p>
        </p:txBody>
      </p:sp>
      <p:cxnSp>
        <p:nvCxnSpPr>
          <p:cNvPr id="14" name="连接符: 肘形 13"/>
          <p:cNvCxnSpPr/>
          <p:nvPr/>
        </p:nvCxnSpPr>
        <p:spPr>
          <a:xfrm>
            <a:off x="1100667" y="3461318"/>
            <a:ext cx="10467219" cy="694606"/>
          </a:xfrm>
          <a:prstGeom prst="bentConnector3">
            <a:avLst>
              <a:gd name="adj1" fmla="val 50000"/>
            </a:avLst>
          </a:prstGeom>
        </p:spPr>
        <p:style>
          <a:lnRef idx="2">
            <a:schemeClr val="accent2"/>
          </a:lnRef>
          <a:fillRef idx="0">
            <a:schemeClr val="accent2"/>
          </a:fillRef>
          <a:effectRef idx="1">
            <a:schemeClr val="accent2"/>
          </a:effectRef>
          <a:fontRef idx="minor">
            <a:schemeClr val="tx1"/>
          </a:fontRef>
        </p:style>
      </p:cxnSp>
      <p:sp>
        <p:nvSpPr>
          <p:cNvPr id="18" name="矩形: 圆角 17"/>
          <p:cNvSpPr/>
          <p:nvPr/>
        </p:nvSpPr>
        <p:spPr>
          <a:xfrm>
            <a:off x="951896" y="64397"/>
            <a:ext cx="7050314" cy="138770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dirty="0">
                <a:solidFill>
                  <a:schemeClr val="tx1"/>
                </a:solidFill>
              </a:rPr>
              <a:t>如果我们直接实现</a:t>
            </a:r>
            <a:r>
              <a:rPr lang="en-US" altLang="zh-CN" sz="2000" dirty="0">
                <a:solidFill>
                  <a:schemeClr val="tx1"/>
                </a:solidFill>
              </a:rPr>
              <a:t>Servlet</a:t>
            </a:r>
            <a:r>
              <a:rPr lang="zh-CN" altLang="en-US" sz="2000" dirty="0">
                <a:solidFill>
                  <a:schemeClr val="tx1"/>
                </a:solidFill>
              </a:rPr>
              <a:t>的</a:t>
            </a:r>
            <a:r>
              <a:rPr lang="en-US" altLang="zh-CN" sz="2000" dirty="0">
                <a:solidFill>
                  <a:schemeClr val="tx1"/>
                </a:solidFill>
              </a:rPr>
              <a:t>service()</a:t>
            </a:r>
            <a:r>
              <a:rPr lang="zh-CN" altLang="en-US" sz="2000" dirty="0">
                <a:solidFill>
                  <a:schemeClr val="tx1"/>
                </a:solidFill>
              </a:rPr>
              <a:t>方法</a:t>
            </a:r>
            <a:endParaRPr lang="en-US" altLang="zh-CN" sz="2000" dirty="0">
              <a:solidFill>
                <a:schemeClr val="tx1"/>
              </a:solidFill>
            </a:endParaRPr>
          </a:p>
          <a:p>
            <a:pPr algn="ctr"/>
            <a:r>
              <a:rPr lang="zh-CN" altLang="en-US" sz="2000" dirty="0">
                <a:solidFill>
                  <a:schemeClr val="tx1"/>
                </a:solidFill>
              </a:rPr>
              <a:t>就要这样写了👇</a:t>
            </a:r>
            <a:endParaRPr lang="en-US" altLang="zh-CN" sz="2000" dirty="0">
              <a:solidFill>
                <a:schemeClr val="tx1"/>
              </a:solidFill>
            </a:endParaRPr>
          </a:p>
        </p:txBody>
      </p:sp>
      <p:cxnSp>
        <p:nvCxnSpPr>
          <p:cNvPr id="20" name="直接连接符 19"/>
          <p:cNvCxnSpPr/>
          <p:nvPr/>
        </p:nvCxnSpPr>
        <p:spPr>
          <a:xfrm>
            <a:off x="951896" y="1723945"/>
            <a:ext cx="8391676" cy="13366"/>
          </a:xfrm>
          <a:prstGeom prst="line">
            <a:avLst/>
          </a:prstGeom>
        </p:spPr>
        <p:style>
          <a:lnRef idx="2">
            <a:schemeClr val="accent2"/>
          </a:lnRef>
          <a:fillRef idx="0">
            <a:schemeClr val="accent2"/>
          </a:fillRef>
          <a:effectRef idx="1">
            <a:schemeClr val="accent2"/>
          </a:effectRef>
          <a:fontRef idx="minor">
            <a:schemeClr val="tx1"/>
          </a:fontRef>
        </p:style>
      </p:cxn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3532" y="1426268"/>
            <a:ext cx="8780653" cy="5214834"/>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圆角 20"/>
          <p:cNvSpPr/>
          <p:nvPr/>
        </p:nvSpPr>
        <p:spPr>
          <a:xfrm>
            <a:off x="9239826" y="210134"/>
            <a:ext cx="2768326" cy="297078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dirty="0">
                <a:solidFill>
                  <a:schemeClr val="tx1"/>
                </a:solidFill>
              </a:rPr>
              <a:t>这样太麻烦了</a:t>
            </a:r>
            <a:br>
              <a:rPr lang="en-US" altLang="zh-CN" sz="2000" dirty="0">
                <a:solidFill>
                  <a:schemeClr val="tx1"/>
                </a:solidFill>
              </a:rPr>
            </a:br>
            <a:r>
              <a:rPr lang="zh-CN" altLang="en-US" sz="2000" dirty="0">
                <a:solidFill>
                  <a:schemeClr val="tx1"/>
                </a:solidFill>
              </a:rPr>
              <a:t>有没有办法简化这个操作啊？</a:t>
            </a:r>
            <a:endParaRPr lang="en-US" altLang="zh-CN" sz="2000" dirty="0">
              <a:solidFill>
                <a:schemeClr val="tx1"/>
              </a:solidFill>
            </a:endParaRPr>
          </a:p>
          <a:p>
            <a:pPr algn="ctr"/>
            <a:r>
              <a:rPr lang="zh-CN" altLang="en-US" sz="2000" dirty="0">
                <a:solidFill>
                  <a:schemeClr val="tx1"/>
                </a:solidFill>
              </a:rPr>
              <a:t>我不想直接实现</a:t>
            </a:r>
            <a:r>
              <a:rPr lang="en-US" altLang="zh-CN" sz="2000" dirty="0" err="1">
                <a:solidFill>
                  <a:schemeClr val="tx1"/>
                </a:solidFill>
              </a:rPr>
              <a:t>javax.servlet</a:t>
            </a:r>
            <a:r>
              <a:rPr lang="zh-CN" altLang="en-US" sz="2000" dirty="0">
                <a:solidFill>
                  <a:schemeClr val="tx1"/>
                </a:solidFill>
              </a:rPr>
              <a:t>接口啊</a:t>
            </a:r>
            <a:endParaRPr lang="zh-CN" altLang="en-US" sz="2000" dirty="0">
              <a:solidFill>
                <a:schemeClr val="tx1"/>
              </a:solidFill>
            </a:endParaRPr>
          </a:p>
        </p:txBody>
      </p:sp>
      <p:sp>
        <p:nvSpPr>
          <p:cNvPr id="23" name="矩形: 圆角 22"/>
          <p:cNvSpPr/>
          <p:nvPr/>
        </p:nvSpPr>
        <p:spPr>
          <a:xfrm>
            <a:off x="9280977" y="3221245"/>
            <a:ext cx="2640117" cy="323761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dirty="0">
                <a:solidFill>
                  <a:schemeClr val="tx1"/>
                </a:solidFill>
              </a:rPr>
              <a:t>当然有办法</a:t>
            </a:r>
            <a:br>
              <a:rPr lang="en-US" altLang="zh-CN" sz="2000" dirty="0">
                <a:solidFill>
                  <a:schemeClr val="tx1"/>
                </a:solidFill>
              </a:rPr>
            </a:br>
            <a:r>
              <a:rPr lang="zh-CN" altLang="en-US" sz="2000" dirty="0">
                <a:solidFill>
                  <a:schemeClr val="tx1"/>
                </a:solidFill>
              </a:rPr>
              <a:t>我们发现有个类</a:t>
            </a:r>
            <a:br>
              <a:rPr lang="en-US" altLang="zh-CN" sz="2000" dirty="0">
                <a:solidFill>
                  <a:schemeClr val="tx1"/>
                </a:solidFill>
              </a:rPr>
            </a:br>
            <a:r>
              <a:rPr lang="en-US" altLang="zh-CN" sz="2400" dirty="0">
                <a:solidFill>
                  <a:schemeClr val="tx1"/>
                </a:solidFill>
              </a:rPr>
              <a:t>GenericServlet</a:t>
            </a:r>
            <a:endParaRPr lang="en-US" altLang="zh-CN" sz="2400" dirty="0">
              <a:solidFill>
                <a:schemeClr val="tx1"/>
              </a:solidFill>
            </a:endParaRPr>
          </a:p>
          <a:p>
            <a:pPr algn="ctr"/>
            <a:r>
              <a:rPr lang="zh-CN" altLang="en-US" sz="2000" dirty="0">
                <a:solidFill>
                  <a:schemeClr val="tx1"/>
                </a:solidFill>
              </a:rPr>
              <a:t>是个抽象类</a:t>
            </a:r>
            <a:endParaRPr lang="en-US" altLang="zh-CN" sz="2000" dirty="0">
              <a:solidFill>
                <a:schemeClr val="tx1"/>
              </a:solidFill>
            </a:endParaRPr>
          </a:p>
          <a:p>
            <a:pPr algn="ctr"/>
            <a:r>
              <a:rPr lang="zh-CN" altLang="en-US" sz="2000" dirty="0">
                <a:solidFill>
                  <a:schemeClr val="tx1"/>
                </a:solidFill>
              </a:rPr>
              <a:t>初步实现了</a:t>
            </a:r>
            <a:r>
              <a:rPr lang="en-US" altLang="zh-CN" sz="2000" dirty="0">
                <a:solidFill>
                  <a:schemeClr val="tx1"/>
                </a:solidFill>
              </a:rPr>
              <a:t>Servlet</a:t>
            </a:r>
            <a:br>
              <a:rPr lang="en-US" altLang="zh-CN" sz="2000" dirty="0">
                <a:solidFill>
                  <a:schemeClr val="tx1"/>
                </a:solidFill>
              </a:rPr>
            </a:br>
            <a:r>
              <a:rPr lang="zh-CN" altLang="en-US" sz="2000" dirty="0">
                <a:solidFill>
                  <a:schemeClr val="tx1"/>
                </a:solidFill>
              </a:rPr>
              <a:t>中的几个方法</a:t>
            </a:r>
            <a:endParaRPr lang="en-US" altLang="zh-CN" sz="2000" dirty="0">
              <a:solidFill>
                <a:schemeClr val="tx1"/>
              </a:solidFill>
            </a:endParaRPr>
          </a:p>
          <a:p>
            <a:pPr algn="ctr"/>
            <a:r>
              <a:rPr lang="zh-CN" altLang="en-US" sz="2000" dirty="0">
                <a:solidFill>
                  <a:schemeClr val="tx1"/>
                </a:solidFill>
              </a:rPr>
              <a:t>让我们继续看吧！</a:t>
            </a:r>
            <a:endParaRPr lang="zh-CN" altLang="en-US" sz="2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ppt_x"/>
                                          </p:val>
                                        </p:tav>
                                        <p:tav tm="100000">
                                          <p:val>
                                            <p:strVal val="#ppt_x"/>
                                          </p:val>
                                        </p:tav>
                                      </p:tavLst>
                                    </p:anim>
                                    <p:anim calcmode="lin" valueType="num">
                                      <p:cBhvr additive="base">
                                        <p:cTn id="5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026"/>
                                        </p:tgtEl>
                                        <p:attrNameLst>
                                          <p:attrName>style.visibility</p:attrName>
                                        </p:attrNameLst>
                                      </p:cBhvr>
                                      <p:to>
                                        <p:strVal val="visible"/>
                                      </p:to>
                                    </p:set>
                                    <p:anim calcmode="lin" valueType="num">
                                      <p:cBhvr additive="base">
                                        <p:cTn id="58" dur="500" fill="hold"/>
                                        <p:tgtEl>
                                          <p:spTgt spid="1026"/>
                                        </p:tgtEl>
                                        <p:attrNameLst>
                                          <p:attrName>ppt_x</p:attrName>
                                        </p:attrNameLst>
                                      </p:cBhvr>
                                      <p:tavLst>
                                        <p:tav tm="0">
                                          <p:val>
                                            <p:strVal val="#ppt_x"/>
                                          </p:val>
                                        </p:tav>
                                        <p:tav tm="100000">
                                          <p:val>
                                            <p:strVal val="#ppt_x"/>
                                          </p:val>
                                        </p:tav>
                                      </p:tavLst>
                                    </p:anim>
                                    <p:anim calcmode="lin" valueType="num">
                                      <p:cBhvr additive="base">
                                        <p:cTn id="59"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 calcmode="lin" valueType="num">
                                      <p:cBhvr additive="base">
                                        <p:cTn id="64" dur="500" fill="hold"/>
                                        <p:tgtEl>
                                          <p:spTgt spid="21"/>
                                        </p:tgtEl>
                                        <p:attrNameLst>
                                          <p:attrName>ppt_x</p:attrName>
                                        </p:attrNameLst>
                                      </p:cBhvr>
                                      <p:tavLst>
                                        <p:tav tm="0">
                                          <p:val>
                                            <p:strVal val="#ppt_x"/>
                                          </p:val>
                                        </p:tav>
                                        <p:tav tm="100000">
                                          <p:val>
                                            <p:strVal val="#ppt_x"/>
                                          </p:val>
                                        </p:tav>
                                      </p:tavLst>
                                    </p:anim>
                                    <p:anim calcmode="lin" valueType="num">
                                      <p:cBhvr additive="base">
                                        <p:cTn id="6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23"/>
                                        </p:tgtEl>
                                        <p:attrNameLst>
                                          <p:attrName>style.visibility</p:attrName>
                                        </p:attrNameLst>
                                      </p:cBhvr>
                                      <p:to>
                                        <p:strVal val="visible"/>
                                      </p:to>
                                    </p:set>
                                    <p:anim calcmode="lin" valueType="num">
                                      <p:cBhvr additive="base">
                                        <p:cTn id="70" dur="500" fill="hold"/>
                                        <p:tgtEl>
                                          <p:spTgt spid="23"/>
                                        </p:tgtEl>
                                        <p:attrNameLst>
                                          <p:attrName>ppt_x</p:attrName>
                                        </p:attrNameLst>
                                      </p:cBhvr>
                                      <p:tavLst>
                                        <p:tav tm="0">
                                          <p:val>
                                            <p:strVal val="#ppt_x"/>
                                          </p:val>
                                        </p:tav>
                                        <p:tav tm="100000">
                                          <p:val>
                                            <p:strVal val="#ppt_x"/>
                                          </p:val>
                                        </p:tav>
                                      </p:tavLst>
                                    </p:anim>
                                    <p:anim calcmode="lin" valueType="num">
                                      <p:cBhvr additive="base">
                                        <p:cTn id="7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p:bldP spid="9" grpId="0"/>
      <p:bldP spid="10" grpId="0"/>
      <p:bldP spid="11" grpId="0"/>
      <p:bldP spid="18" grpId="0" animBg="1"/>
      <p:bldP spid="21"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18381" y="327782"/>
            <a:ext cx="6911219" cy="557589"/>
          </a:xfrm>
        </p:spPr>
        <p:txBody>
          <a:bodyPr>
            <a:noAutofit/>
          </a:bodyPr>
          <a:lstStyle/>
          <a:p>
            <a:r>
              <a:rPr lang="en-US" altLang="zh-CN" sz="3200" dirty="0"/>
              <a:t>GenericServlet</a:t>
            </a:r>
            <a:endParaRPr lang="zh-CN" altLang="en-US" sz="3200" dirty="0"/>
          </a:p>
        </p:txBody>
      </p:sp>
      <p:sp>
        <p:nvSpPr>
          <p:cNvPr id="3" name="内容占位符 2"/>
          <p:cNvSpPr>
            <a:spLocks noGrp="1"/>
          </p:cNvSpPr>
          <p:nvPr>
            <p:ph idx="1"/>
          </p:nvPr>
        </p:nvSpPr>
        <p:spPr>
          <a:xfrm>
            <a:off x="1657046" y="5261430"/>
            <a:ext cx="5382381" cy="486229"/>
          </a:xfrm>
        </p:spPr>
        <p:txBody>
          <a:bodyPr/>
          <a:lstStyle/>
          <a:p>
            <a:pPr marL="0" indent="0">
              <a:buNone/>
            </a:pPr>
            <a:r>
              <a:rPr lang="zh-CN" altLang="en-US" dirty="0"/>
              <a:t>看一下源码吧！</a:t>
            </a:r>
            <a:endParaRPr lang="zh-CN" altLang="en-US" dirty="0"/>
          </a:p>
        </p:txBody>
      </p:sp>
      <p:sp>
        <p:nvSpPr>
          <p:cNvPr id="4" name="文本框 3"/>
          <p:cNvSpPr txBox="1"/>
          <p:nvPr/>
        </p:nvSpPr>
        <p:spPr>
          <a:xfrm>
            <a:off x="1318381" y="990600"/>
            <a:ext cx="6287299" cy="369332"/>
          </a:xfrm>
          <a:prstGeom prst="rect">
            <a:avLst/>
          </a:prstGeom>
          <a:noFill/>
        </p:spPr>
        <p:txBody>
          <a:bodyPr wrap="none" rtlCol="0">
            <a:spAutoFit/>
          </a:bodyPr>
          <a:lstStyle/>
          <a:p>
            <a:r>
              <a:rPr lang="en-US" altLang="zh-CN" dirty="0"/>
              <a:t>servlet</a:t>
            </a:r>
            <a:r>
              <a:rPr lang="zh-CN" altLang="en-US" dirty="0"/>
              <a:t>首先是一个接口</a:t>
            </a:r>
            <a:r>
              <a:rPr lang="en-US" altLang="zh-CN" dirty="0"/>
              <a:t>, </a:t>
            </a:r>
            <a:r>
              <a:rPr lang="en-US" altLang="zh-CN" dirty="0" err="1"/>
              <a:t>GenerivServlet</a:t>
            </a:r>
            <a:r>
              <a:rPr lang="zh-CN" altLang="en-US" dirty="0"/>
              <a:t>呢实现了这个接口*。</a:t>
            </a:r>
            <a:endParaRPr lang="zh-CN" altLang="en-US" dirty="0"/>
          </a:p>
        </p:txBody>
      </p:sp>
      <p:pic>
        <p:nvPicPr>
          <p:cNvPr id="6" name="图片 5"/>
          <p:cNvPicPr>
            <a:picLocks noChangeAspect="1"/>
          </p:cNvPicPr>
          <p:nvPr/>
        </p:nvPicPr>
        <p:blipFill>
          <a:blip r:embed="rId1"/>
          <a:stretch>
            <a:fillRect/>
          </a:stretch>
        </p:blipFill>
        <p:spPr>
          <a:xfrm>
            <a:off x="1469268" y="2011047"/>
            <a:ext cx="8446046" cy="2454515"/>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733" y="0"/>
            <a:ext cx="9060439"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p:cTn id="2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9047" y="1087361"/>
            <a:ext cx="9613295" cy="3620105"/>
          </a:xfrm>
        </p:spPr>
        <p:txBody>
          <a:bodyPr>
            <a:noAutofit/>
          </a:bodyPr>
          <a:lstStyle/>
          <a:p>
            <a:r>
              <a:rPr lang="zh-CN" altLang="en-US" sz="2000" dirty="0"/>
              <a:t>	当然不是多此一举了，存在必然有存在它的道理。我们知道，抽象类是无法直接产生实例的，需要另一个类去继承这个抽象类，那么就会发生方法覆盖的问题，如果在类中覆盖了</a:t>
            </a:r>
            <a:r>
              <a:rPr lang="en-US" altLang="zh-CN" sz="2000" dirty="0"/>
              <a:t>GenericServlet</a:t>
            </a:r>
            <a:r>
              <a:rPr lang="zh-CN" altLang="en-US" sz="2000" dirty="0"/>
              <a:t>抽象类的</a:t>
            </a:r>
            <a:r>
              <a:rPr lang="en-US" altLang="zh-CN" sz="2000" dirty="0" err="1"/>
              <a:t>init</a:t>
            </a:r>
            <a:r>
              <a:rPr lang="zh-CN" altLang="en-US" sz="2000" dirty="0"/>
              <a:t>（）方法，那么程序员就必须手动的去维护</a:t>
            </a:r>
            <a:r>
              <a:rPr lang="en-US" altLang="zh-CN" sz="2000" dirty="0"/>
              <a:t>ServletConfig</a:t>
            </a:r>
            <a:r>
              <a:rPr lang="zh-CN" altLang="en-US" sz="2000" dirty="0"/>
              <a:t>对象了，还得调用</a:t>
            </a:r>
            <a:r>
              <a:rPr lang="en-US" altLang="zh-CN" sz="2000" dirty="0" err="1"/>
              <a:t>super.init</a:t>
            </a:r>
            <a:r>
              <a:rPr lang="en-US" altLang="zh-CN" sz="2000" dirty="0"/>
              <a:t>(</a:t>
            </a:r>
            <a:r>
              <a:rPr lang="en-US" altLang="zh-CN" sz="2000" dirty="0" err="1"/>
              <a:t>servletConfig</a:t>
            </a:r>
            <a:r>
              <a:rPr lang="zh-CN" altLang="en-US" sz="2000" dirty="0"/>
              <a:t>）方法去调用父类</a:t>
            </a:r>
            <a:r>
              <a:rPr lang="en-US" altLang="zh-CN" sz="2000" dirty="0"/>
              <a:t>GenericServlet</a:t>
            </a:r>
            <a:r>
              <a:rPr lang="zh-CN" altLang="en-US" sz="2000" dirty="0"/>
              <a:t>的初始化方法来保存</a:t>
            </a:r>
            <a:r>
              <a:rPr lang="en-US" altLang="zh-CN" sz="2000" dirty="0"/>
              <a:t>ServletConfig</a:t>
            </a:r>
            <a:r>
              <a:rPr lang="zh-CN" altLang="en-US" sz="2000" dirty="0"/>
              <a:t>对象，这样会给程序员带来很大的麻烦。</a:t>
            </a:r>
            <a:r>
              <a:rPr lang="en-US" altLang="zh-CN" sz="2000" dirty="0"/>
              <a:t>GenericServlet</a:t>
            </a:r>
            <a:r>
              <a:rPr lang="zh-CN" altLang="en-US" sz="2000" dirty="0"/>
              <a:t>提供的第二个不带参数的</a:t>
            </a:r>
            <a:r>
              <a:rPr lang="en-US" altLang="zh-CN" sz="2000" dirty="0" err="1"/>
              <a:t>init</a:t>
            </a:r>
            <a:r>
              <a:rPr lang="en-US" altLang="zh-CN" sz="2000" dirty="0"/>
              <a:t>( )</a:t>
            </a:r>
            <a:r>
              <a:rPr lang="zh-CN" altLang="en-US" sz="2000" dirty="0"/>
              <a:t>方法，就是为了解决上述问题的。</a:t>
            </a:r>
            <a:br>
              <a:rPr lang="en-US" altLang="zh-CN" sz="2000" dirty="0"/>
            </a:br>
            <a:br>
              <a:rPr lang="zh-CN" altLang="en-US" sz="2000" dirty="0"/>
            </a:br>
            <a:r>
              <a:rPr lang="en-US" altLang="zh-CN" sz="2000" dirty="0"/>
              <a:t>	</a:t>
            </a:r>
            <a:r>
              <a:rPr lang="zh-CN" altLang="en-US" sz="2000" dirty="0"/>
              <a:t>这个不带参数的</a:t>
            </a:r>
            <a:r>
              <a:rPr lang="en-US" altLang="zh-CN" sz="2000" dirty="0" err="1"/>
              <a:t>init</a:t>
            </a:r>
            <a:r>
              <a:rPr lang="zh-CN" altLang="en-US" sz="2000" dirty="0"/>
              <a:t>（）方法，是在</a:t>
            </a:r>
            <a:r>
              <a:rPr lang="en-US" altLang="zh-CN" sz="2000" dirty="0"/>
              <a:t>ServletConfig</a:t>
            </a:r>
            <a:r>
              <a:rPr lang="zh-CN" altLang="en-US" sz="2000" dirty="0"/>
              <a:t>对象被赋给</a:t>
            </a:r>
            <a:r>
              <a:rPr lang="en-US" altLang="zh-CN" sz="2000" dirty="0"/>
              <a:t>ServletConfig</a:t>
            </a:r>
            <a:r>
              <a:rPr lang="zh-CN" altLang="en-US" sz="2000" dirty="0"/>
              <a:t>引用后，由第一个带参数的</a:t>
            </a:r>
            <a:r>
              <a:rPr lang="en-US" altLang="zh-CN" sz="2000" dirty="0" err="1"/>
              <a:t>init</a:t>
            </a:r>
            <a:r>
              <a:rPr lang="en-US" altLang="zh-CN" sz="2000" dirty="0"/>
              <a:t>(ServletConfig </a:t>
            </a:r>
            <a:r>
              <a:rPr lang="en-US" altLang="zh-CN" sz="2000" dirty="0" err="1"/>
              <a:t>servletconfig</a:t>
            </a:r>
            <a:r>
              <a:rPr lang="en-US" altLang="zh-CN" sz="2000" dirty="0"/>
              <a:t>)</a:t>
            </a:r>
            <a:r>
              <a:rPr lang="zh-CN" altLang="en-US" sz="2000" dirty="0"/>
              <a:t>方法调用的，那么这意味着，当程序员如果需要覆盖这个</a:t>
            </a:r>
            <a:r>
              <a:rPr lang="en-US" altLang="zh-CN" sz="2000" dirty="0"/>
              <a:t>GenericServlet</a:t>
            </a:r>
            <a:r>
              <a:rPr lang="zh-CN" altLang="en-US" sz="2000" dirty="0"/>
              <a:t>的初始化方法，则只需要覆盖那个不带参数的</a:t>
            </a:r>
            <a:r>
              <a:rPr lang="en-US" altLang="zh-CN" sz="2000" dirty="0" err="1"/>
              <a:t>init</a:t>
            </a:r>
            <a:r>
              <a:rPr lang="en-US" altLang="zh-CN" sz="2000" dirty="0"/>
              <a:t>( )</a:t>
            </a:r>
            <a:r>
              <a:rPr lang="zh-CN" altLang="en-US" sz="2000" dirty="0"/>
              <a:t>方法就好了，此时，</a:t>
            </a:r>
            <a:r>
              <a:rPr lang="en-US" altLang="zh-CN" sz="2000" dirty="0" err="1"/>
              <a:t>servletConfig</a:t>
            </a:r>
            <a:r>
              <a:rPr lang="zh-CN" altLang="en-US" sz="2000" dirty="0"/>
              <a:t>对象仍然有</a:t>
            </a:r>
            <a:r>
              <a:rPr lang="en-US" altLang="zh-CN" sz="2000" dirty="0"/>
              <a:t>GenericServlet</a:t>
            </a:r>
            <a:r>
              <a:rPr lang="zh-CN" altLang="en-US" sz="2000" dirty="0"/>
              <a:t>保存着。</a:t>
            </a:r>
            <a:endParaRPr lang="zh-CN" altLang="en-US" sz="2000" dirty="0"/>
          </a:p>
        </p:txBody>
      </p:sp>
      <p:sp>
        <p:nvSpPr>
          <p:cNvPr id="4" name="文本框 3"/>
          <p:cNvSpPr txBox="1"/>
          <p:nvPr/>
        </p:nvSpPr>
        <p:spPr>
          <a:xfrm>
            <a:off x="1149047" y="399143"/>
            <a:ext cx="9054496" cy="400110"/>
          </a:xfrm>
          <a:prstGeom prst="rect">
            <a:avLst/>
          </a:prstGeom>
          <a:noFill/>
        </p:spPr>
        <p:txBody>
          <a:bodyPr wrap="square" rtlCol="0">
            <a:spAutoFit/>
          </a:bodyPr>
          <a:lstStyle/>
          <a:p>
            <a:r>
              <a:rPr lang="zh-CN" altLang="en-US" sz="2000" dirty="0"/>
              <a:t>我们发现在</a:t>
            </a:r>
            <a:r>
              <a:rPr lang="en-US" altLang="zh-CN" sz="2000" dirty="0"/>
              <a:t>GenericServlet</a:t>
            </a:r>
            <a:r>
              <a:rPr lang="zh-CN" altLang="en-US" sz="2000" dirty="0"/>
              <a:t>抽象类中还存在着另一个没有任何参数的</a:t>
            </a:r>
            <a:r>
              <a:rPr lang="en-US" altLang="zh-CN" sz="2000" dirty="0"/>
              <a:t>Init()</a:t>
            </a:r>
            <a:r>
              <a:rPr lang="zh-CN" altLang="en-US" sz="2000" dirty="0"/>
              <a:t>方法：</a:t>
            </a:r>
            <a:endParaRPr lang="zh-CN" altLang="en-US" sz="2000" dirty="0"/>
          </a:p>
        </p:txBody>
      </p:sp>
      <p:sp>
        <p:nvSpPr>
          <p:cNvPr id="5" name="文本框 4"/>
          <p:cNvSpPr txBox="1"/>
          <p:nvPr/>
        </p:nvSpPr>
        <p:spPr>
          <a:xfrm>
            <a:off x="1429658" y="4567162"/>
            <a:ext cx="4533164" cy="369332"/>
          </a:xfrm>
          <a:prstGeom prst="rect">
            <a:avLst/>
          </a:prstGeom>
          <a:noFill/>
        </p:spPr>
        <p:txBody>
          <a:bodyPr wrap="none" rtlCol="0">
            <a:spAutoFit/>
          </a:bodyPr>
          <a:lstStyle/>
          <a:p>
            <a:r>
              <a:rPr lang="zh-CN" altLang="en-US" dirty="0"/>
              <a:t>可是这么重要的</a:t>
            </a:r>
            <a:r>
              <a:rPr lang="en-US" altLang="zh-CN" dirty="0"/>
              <a:t>service()</a:t>
            </a:r>
            <a:r>
              <a:rPr lang="zh-CN" altLang="en-US" dirty="0"/>
              <a:t>方法竟然没实现</a:t>
            </a:r>
            <a:r>
              <a:rPr lang="en-US" altLang="zh-CN" dirty="0"/>
              <a:t>.....</a:t>
            </a:r>
            <a:endParaRPr lang="zh-CN" altLang="en-US" dirty="0"/>
          </a:p>
        </p:txBody>
      </p:sp>
      <p:sp>
        <p:nvSpPr>
          <p:cNvPr id="6" name="矩形 5"/>
          <p:cNvSpPr/>
          <p:nvPr/>
        </p:nvSpPr>
        <p:spPr>
          <a:xfrm>
            <a:off x="1429658" y="5673058"/>
            <a:ext cx="4625818" cy="369332"/>
          </a:xfrm>
          <a:prstGeom prst="rect">
            <a:avLst/>
          </a:prstGeom>
        </p:spPr>
        <p:txBody>
          <a:bodyPr wrap="none">
            <a:spAutoFit/>
          </a:bodyPr>
          <a:lstStyle/>
          <a:p>
            <a:r>
              <a:rPr lang="zh-CN" altLang="en-US" dirty="0">
                <a:solidFill>
                  <a:srgbClr val="1A1A1A"/>
                </a:solidFill>
                <a:latin typeface="-apple-system"/>
              </a:rPr>
              <a:t>于是我们继续寻找，又发现了</a:t>
            </a:r>
            <a:r>
              <a:rPr lang="en-US" altLang="zh-CN" dirty="0">
                <a:solidFill>
                  <a:srgbClr val="1A1A1A"/>
                </a:solidFill>
                <a:latin typeface="-apple-system"/>
              </a:rPr>
              <a:t>HttpServlet()</a:t>
            </a:r>
            <a:r>
              <a:rPr lang="zh-CN" altLang="en-US" dirty="0">
                <a:solidFill>
                  <a:srgbClr val="1A1A1A"/>
                </a:solidFill>
                <a:latin typeface="-apple-system"/>
              </a:rPr>
              <a:t>：</a:t>
            </a:r>
            <a:endParaRPr lang="zh-CN" altLang="en-US" dirty="0"/>
          </a:p>
        </p:txBody>
      </p:sp>
      <p:pic>
        <p:nvPicPr>
          <p:cNvPr id="205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43433" y="4367594"/>
            <a:ext cx="2667000" cy="2219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052"/>
                                        </p:tgtEl>
                                        <p:attrNameLst>
                                          <p:attrName>style.visibility</p:attrName>
                                        </p:attrNameLst>
                                      </p:cBhvr>
                                      <p:to>
                                        <p:strVal val="visible"/>
                                      </p:to>
                                    </p:set>
                                    <p:anim calcmode="lin" valueType="num">
                                      <p:cBhvr additive="base">
                                        <p:cTn id="22" dur="500" fill="hold"/>
                                        <p:tgtEl>
                                          <p:spTgt spid="2052"/>
                                        </p:tgtEl>
                                        <p:attrNameLst>
                                          <p:attrName>ppt_x</p:attrName>
                                        </p:attrNameLst>
                                      </p:cBhvr>
                                      <p:tavLst>
                                        <p:tav tm="0">
                                          <p:val>
                                            <p:strVal val="#ppt_x"/>
                                          </p:val>
                                        </p:tav>
                                        <p:tav tm="100000">
                                          <p:val>
                                            <p:strVal val="#ppt_x"/>
                                          </p:val>
                                        </p:tav>
                                      </p:tavLst>
                                    </p:anim>
                                    <p:anim calcmode="lin" valueType="num">
                                      <p:cBhvr additive="base">
                                        <p:cTn id="2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56616"/>
            <a:ext cx="9601200" cy="728472"/>
          </a:xfrm>
        </p:spPr>
        <p:txBody>
          <a:bodyPr/>
          <a:lstStyle/>
          <a:p>
            <a:r>
              <a:rPr lang="en-US" altLang="zh-CN" dirty="0"/>
              <a:t>HttpServlet</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95399" y="1926061"/>
            <a:ext cx="5908255" cy="2365523"/>
          </a:xfrm>
          <a:prstGeom prst="rect">
            <a:avLst/>
          </a:prstGeom>
        </p:spPr>
      </p:pic>
      <p:sp>
        <p:nvSpPr>
          <p:cNvPr id="7" name="矩形 6"/>
          <p:cNvSpPr/>
          <p:nvPr/>
        </p:nvSpPr>
        <p:spPr>
          <a:xfrm>
            <a:off x="1136904" y="1195494"/>
            <a:ext cx="5676138" cy="461665"/>
          </a:xfrm>
          <a:prstGeom prst="rect">
            <a:avLst/>
          </a:prstGeom>
        </p:spPr>
        <p:txBody>
          <a:bodyPr wrap="square">
            <a:spAutoFit/>
          </a:bodyPr>
          <a:lstStyle/>
          <a:p>
            <a:r>
              <a:rPr lang="zh-CN" altLang="en-US" sz="2400" dirty="0"/>
              <a:t>这个类继承了GenericServlet</a:t>
            </a:r>
            <a:endParaRPr lang="zh-CN" altLang="en-US" sz="2400" dirty="0"/>
          </a:p>
        </p:txBody>
      </p:sp>
      <p:sp>
        <p:nvSpPr>
          <p:cNvPr id="9" name="矩形 8"/>
          <p:cNvSpPr/>
          <p:nvPr/>
        </p:nvSpPr>
        <p:spPr>
          <a:xfrm>
            <a:off x="1136904" y="4528588"/>
            <a:ext cx="8921496" cy="646331"/>
          </a:xfrm>
          <a:prstGeom prst="rect">
            <a:avLst/>
          </a:prstGeom>
        </p:spPr>
        <p:txBody>
          <a:bodyPr wrap="square">
            <a:spAutoFit/>
          </a:bodyPr>
          <a:lstStyle/>
          <a:p>
            <a:r>
              <a:rPr lang="zh-CN" altLang="en-US" dirty="0"/>
              <a:t>GenericServlet本身是一个抽象类，还记得刚才提到的未实现的抽象方法service</a:t>
            </a:r>
            <a:r>
              <a:rPr lang="en-US" altLang="zh-CN" dirty="0"/>
              <a:t>()     </a:t>
            </a:r>
            <a:r>
              <a:rPr lang="zh-CN" altLang="en-US" dirty="0"/>
              <a:t>？</a:t>
            </a:r>
            <a:endParaRPr lang="en-US" altLang="zh-CN" dirty="0"/>
          </a:p>
          <a:p>
            <a:r>
              <a:rPr lang="zh-CN" altLang="en-US" dirty="0"/>
              <a:t>查看源码发现，HttpServlet已经实现了service方法：</a:t>
            </a:r>
            <a:endParaRPr lang="zh-CN" altLang="en-US" dirty="0"/>
          </a:p>
        </p:txBody>
      </p:sp>
      <p:pic>
        <p:nvPicPr>
          <p:cNvPr id="409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4540780"/>
            <a:ext cx="292608" cy="292608"/>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1136904" y="5400896"/>
            <a:ext cx="4703064" cy="523220"/>
          </a:xfrm>
          <a:prstGeom prst="rect">
            <a:avLst/>
          </a:prstGeom>
          <a:noFill/>
        </p:spPr>
        <p:txBody>
          <a:bodyPr wrap="square" rtlCol="0">
            <a:spAutoFit/>
          </a:bodyPr>
          <a:lstStyle/>
          <a:p>
            <a:r>
              <a:rPr lang="zh-CN" altLang="en-US" sz="2800" dirty="0"/>
              <a:t>让我们看一下源码吧！</a:t>
            </a:r>
            <a:endParaRPr lang="zh-CN" altLang="en-US" sz="2800" dirty="0"/>
          </a:p>
        </p:txBody>
      </p:sp>
      <p:pic>
        <p:nvPicPr>
          <p:cNvPr id="4098" name="Picture 2" descr="I8F[Y~8KB%J668[5JV6[)G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9075" cy="219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097"/>
                                        </p:tgtEl>
                                        <p:attrNameLst>
                                          <p:attrName>style.visibility</p:attrName>
                                        </p:attrNameLst>
                                      </p:cBhvr>
                                      <p:to>
                                        <p:strVal val="visible"/>
                                      </p:to>
                                    </p:set>
                                    <p:anim calcmode="lin" valueType="num">
                                      <p:cBhvr additive="base">
                                        <p:cTn id="27" dur="500" fill="hold"/>
                                        <p:tgtEl>
                                          <p:spTgt spid="4097"/>
                                        </p:tgtEl>
                                        <p:attrNameLst>
                                          <p:attrName>ppt_x</p:attrName>
                                        </p:attrNameLst>
                                      </p:cBhvr>
                                      <p:tavLst>
                                        <p:tav tm="0">
                                          <p:val>
                                            <p:strVal val="#ppt_x"/>
                                          </p:val>
                                        </p:tav>
                                        <p:tav tm="100000">
                                          <p:val>
                                            <p:strVal val="#ppt_x"/>
                                          </p:val>
                                        </p:tav>
                                      </p:tavLst>
                                    </p:anim>
                                    <p:anim calcmode="lin" valueType="num">
                                      <p:cBhvr additive="base">
                                        <p:cTn id="28" dur="500" fill="hold"/>
                                        <p:tgtEl>
                                          <p:spTgt spid="409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5677447" cy="6961632"/>
          </a:xfrm>
          <a:prstGeom prst="rect">
            <a:avLst/>
          </a:prstGeom>
        </p:spPr>
      </p:pic>
      <p:sp>
        <p:nvSpPr>
          <p:cNvPr id="6" name="矩形 5"/>
          <p:cNvSpPr/>
          <p:nvPr/>
        </p:nvSpPr>
        <p:spPr>
          <a:xfrm>
            <a:off x="5876544" y="279738"/>
            <a:ext cx="6096000" cy="2031325"/>
          </a:xfrm>
          <a:prstGeom prst="rect">
            <a:avLst/>
          </a:prstGeom>
        </p:spPr>
        <p:txBody>
          <a:bodyPr>
            <a:spAutoFit/>
          </a:bodyPr>
          <a:lstStyle/>
          <a:p>
            <a:r>
              <a:rPr lang="en-US" altLang="zh-CN" dirty="0"/>
              <a:t>	</a:t>
            </a:r>
            <a:r>
              <a:rPr lang="zh-CN" altLang="en-US" dirty="0"/>
              <a:t>在 service() 方法中直接把 ServletReuqest 和 ServletResponse </a:t>
            </a:r>
            <a:br>
              <a:rPr lang="en-US" altLang="zh-CN" dirty="0"/>
            </a:br>
            <a:r>
              <a:rPr lang="zh-CN" altLang="en-US" dirty="0"/>
              <a:t>转为 HttpServletRequest 和 HttpServletResponse.并调用了重载的 service(HttpServletRequest, HttpServletResponse)</a:t>
            </a:r>
            <a:endParaRPr lang="zh-CN" altLang="en-US" dirty="0"/>
          </a:p>
          <a:p>
            <a:r>
              <a:rPr lang="zh-CN" altLang="en-US" dirty="0"/>
              <a:t>	在 service(HttpServletRequest, HttpServletResponse) 获取了请求方式: request.getMethod(). 根据请求方式有创建了doXxx() 方法(xxx 为具体的请求方式, 比如 doGet, doPost)</a:t>
            </a:r>
            <a:endParaRPr lang="zh-CN" altLang="en-US" dirty="0"/>
          </a:p>
        </p:txBody>
      </p:sp>
      <p:sp>
        <p:nvSpPr>
          <p:cNvPr id="7" name="矩形 6"/>
          <p:cNvSpPr/>
          <p:nvPr/>
        </p:nvSpPr>
        <p:spPr>
          <a:xfrm>
            <a:off x="5876544" y="2330030"/>
            <a:ext cx="6096000" cy="1200329"/>
          </a:xfrm>
          <a:prstGeom prst="rect">
            <a:avLst/>
          </a:prstGeom>
        </p:spPr>
        <p:txBody>
          <a:bodyPr>
            <a:spAutoFit/>
          </a:bodyPr>
          <a:lstStyle/>
          <a:p>
            <a:r>
              <a:rPr lang="zh-CN" altLang="en-US" dirty="0"/>
              <a:t>之所以能够这样强制的转换，是因为在调用</a:t>
            </a:r>
            <a:r>
              <a:rPr lang="en-US" altLang="zh-CN" dirty="0"/>
              <a:t>Servlet</a:t>
            </a:r>
            <a:r>
              <a:rPr lang="zh-CN" altLang="en-US" dirty="0"/>
              <a:t>的</a:t>
            </a:r>
            <a:r>
              <a:rPr lang="en-US" altLang="zh-CN" dirty="0"/>
              <a:t>Service</a:t>
            </a:r>
            <a:r>
              <a:rPr lang="zh-CN" altLang="en-US" dirty="0"/>
              <a:t>方法时，</a:t>
            </a:r>
            <a:r>
              <a:rPr lang="en-US" altLang="zh-CN" dirty="0"/>
              <a:t>Servlet</a:t>
            </a:r>
            <a:r>
              <a:rPr lang="zh-CN" altLang="en-US" dirty="0"/>
              <a:t>容器总会传入一个</a:t>
            </a:r>
            <a:r>
              <a:rPr lang="en-US" altLang="zh-CN" dirty="0"/>
              <a:t>HttpServletRequest</a:t>
            </a:r>
            <a:r>
              <a:rPr lang="zh-CN" altLang="en-US" dirty="0"/>
              <a:t>对象和</a:t>
            </a:r>
            <a:r>
              <a:rPr lang="en-US" altLang="zh-CN" dirty="0"/>
              <a:t>HttpServletResponse</a:t>
            </a:r>
            <a:r>
              <a:rPr lang="zh-CN" altLang="en-US" dirty="0"/>
              <a:t>对象，预备使用</a:t>
            </a:r>
            <a:r>
              <a:rPr lang="en-US" altLang="zh-CN" dirty="0"/>
              <a:t>HTTP</a:t>
            </a:r>
            <a:r>
              <a:rPr lang="zh-CN" altLang="en-US" dirty="0"/>
              <a:t>。因此，转换类型当然不会出错了。</a:t>
            </a:r>
            <a:endParaRPr lang="zh-CN" altLang="en-US" dirty="0"/>
          </a:p>
        </p:txBody>
      </p:sp>
      <p:sp>
        <p:nvSpPr>
          <p:cNvPr id="8" name="矩形 7"/>
          <p:cNvSpPr/>
          <p:nvPr/>
        </p:nvSpPr>
        <p:spPr>
          <a:xfrm>
            <a:off x="5791200" y="3815418"/>
            <a:ext cx="6096000" cy="2862322"/>
          </a:xfrm>
          <a:prstGeom prst="rect">
            <a:avLst/>
          </a:prstGeom>
        </p:spPr>
        <p:txBody>
          <a:bodyPr>
            <a:spAutoFit/>
          </a:bodyPr>
          <a:lstStyle/>
          <a:p>
            <a:r>
              <a:rPr lang="zh-CN" altLang="en-US" dirty="0"/>
              <a:t>    总之，</a:t>
            </a:r>
            <a:r>
              <a:rPr lang="en-US" altLang="zh-CN" dirty="0"/>
              <a:t>HttpServlet</a:t>
            </a:r>
            <a:r>
              <a:rPr lang="zh-CN" altLang="en-US" dirty="0"/>
              <a:t>有两个特性是</a:t>
            </a:r>
            <a:r>
              <a:rPr lang="en-US" altLang="zh-CN" dirty="0"/>
              <a:t>GenericServlet</a:t>
            </a:r>
            <a:r>
              <a:rPr lang="zh-CN" altLang="en-US" dirty="0"/>
              <a:t>所不具备的：</a:t>
            </a:r>
            <a:endParaRPr lang="zh-CN" altLang="en-US" dirty="0"/>
          </a:p>
          <a:p>
            <a:r>
              <a:rPr lang="zh-CN" altLang="en-US" dirty="0"/>
              <a:t>    </a:t>
            </a:r>
            <a:r>
              <a:rPr lang="en-US" altLang="zh-CN" dirty="0"/>
              <a:t>1.</a:t>
            </a:r>
            <a:r>
              <a:rPr lang="zh-CN" altLang="en-US" dirty="0"/>
              <a:t>不用覆盖</a:t>
            </a:r>
            <a:r>
              <a:rPr lang="en-US" altLang="zh-CN" dirty="0"/>
              <a:t>service</a:t>
            </a:r>
            <a:r>
              <a:rPr lang="zh-CN" altLang="en-US" dirty="0"/>
              <a:t>方法，而是覆盖</a:t>
            </a:r>
            <a:r>
              <a:rPr lang="en-US" altLang="zh-CN" dirty="0"/>
              <a:t>doGet</a:t>
            </a:r>
            <a:r>
              <a:rPr lang="zh-CN" altLang="en-US" dirty="0"/>
              <a:t>或者</a:t>
            </a:r>
            <a:r>
              <a:rPr lang="en-US" altLang="zh-CN" dirty="0"/>
              <a:t>doPost</a:t>
            </a:r>
            <a:r>
              <a:rPr lang="zh-CN" altLang="en-US" dirty="0"/>
              <a:t>方法。在少数情况，还会覆盖其他的</a:t>
            </a:r>
            <a:r>
              <a:rPr lang="en-US" altLang="zh-CN" dirty="0"/>
              <a:t>5</a:t>
            </a:r>
            <a:r>
              <a:rPr lang="zh-CN" altLang="en-US" dirty="0"/>
              <a:t>个方法。</a:t>
            </a:r>
            <a:endParaRPr lang="en-US" altLang="zh-CN" dirty="0"/>
          </a:p>
          <a:p>
            <a:r>
              <a:rPr lang="en-US" altLang="zh-CN" dirty="0"/>
              <a:t>	</a:t>
            </a:r>
            <a:r>
              <a:rPr lang="zh-CN" altLang="en-US" dirty="0"/>
              <a:t>（</a:t>
            </a:r>
            <a:r>
              <a:rPr lang="zh-CN" altLang="en-US" dirty="0">
                <a:solidFill>
                  <a:srgbClr val="FF0000"/>
                </a:solidFill>
              </a:rPr>
              <a:t>*</a:t>
            </a:r>
            <a:r>
              <a:rPr lang="zh-CN" altLang="en-US" dirty="0"/>
              <a:t>理解一下这句话，意思就是说在继承</a:t>
            </a:r>
            <a:r>
              <a:rPr lang="en-US" altLang="zh-CN" dirty="0"/>
              <a:t>HttpServlet</a:t>
            </a:r>
            <a:r>
              <a:rPr lang="zh-CN" altLang="en-US" dirty="0"/>
              <a:t>这个类的子类里只要写</a:t>
            </a:r>
            <a:r>
              <a:rPr lang="en-US" altLang="zh-CN" dirty="0"/>
              <a:t>doGet</a:t>
            </a:r>
            <a:r>
              <a:rPr lang="zh-CN" altLang="en-US" dirty="0"/>
              <a:t>或者</a:t>
            </a:r>
            <a:r>
              <a:rPr lang="en-US" altLang="zh-CN" dirty="0"/>
              <a:t>doPost</a:t>
            </a:r>
            <a:r>
              <a:rPr lang="zh-CN" altLang="en-US" dirty="0"/>
              <a:t>方法就可以了，反正这两个方法都写在</a:t>
            </a:r>
            <a:r>
              <a:rPr lang="en-US" altLang="zh-CN" dirty="0"/>
              <a:t>Service()</a:t>
            </a:r>
            <a:r>
              <a:rPr lang="zh-CN" altLang="en-US" dirty="0"/>
              <a:t>里面了，别忘了容器每次都会自动调用的）</a:t>
            </a:r>
            <a:endParaRPr lang="zh-CN" altLang="en-US" dirty="0"/>
          </a:p>
          <a:p>
            <a:r>
              <a:rPr lang="zh-CN" altLang="en-US" dirty="0"/>
              <a:t>    </a:t>
            </a:r>
            <a:r>
              <a:rPr lang="en-US" altLang="zh-CN" dirty="0"/>
              <a:t>2.</a:t>
            </a:r>
            <a:r>
              <a:rPr lang="zh-CN" altLang="en-US" dirty="0"/>
              <a:t>使用的是</a:t>
            </a:r>
            <a:r>
              <a:rPr lang="en-US" altLang="zh-CN" dirty="0"/>
              <a:t>HttpServletRequest</a:t>
            </a:r>
            <a:r>
              <a:rPr lang="zh-CN" altLang="en-US" dirty="0"/>
              <a:t>和</a:t>
            </a:r>
            <a:r>
              <a:rPr lang="en-US" altLang="zh-CN" dirty="0"/>
              <a:t>HttpServletResponse</a:t>
            </a:r>
            <a:r>
              <a:rPr lang="zh-CN" altLang="en-US" dirty="0"/>
              <a:t>对象。</a:t>
            </a:r>
            <a:endParaRPr lang="zh-CN" altLang="en-US"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09591">
            <a:off x="11452776" y="2011255"/>
            <a:ext cx="525072" cy="8846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anim calcmode="lin" valueType="num">
                                      <p:cBhvr additive="base">
                                        <p:cTn id="13" dur="500" fill="hold"/>
                                        <p:tgtEl>
                                          <p:spTgt spid="5124"/>
                                        </p:tgtEl>
                                        <p:attrNameLst>
                                          <p:attrName>ppt_x</p:attrName>
                                        </p:attrNameLst>
                                      </p:cBhvr>
                                      <p:tavLst>
                                        <p:tav tm="0">
                                          <p:val>
                                            <p:strVal val="#ppt_x"/>
                                          </p:val>
                                        </p:tav>
                                        <p:tav tm="100000">
                                          <p:val>
                                            <p:strVal val="#ppt_x"/>
                                          </p:val>
                                        </p:tav>
                                      </p:tavLst>
                                    </p:anim>
                                    <p:anim calcmode="lin" valueType="num">
                                      <p:cBhvr additive="base">
                                        <p:cTn id="14"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0016" y="508939"/>
            <a:ext cx="11594592" cy="830997"/>
          </a:xfrm>
          <a:prstGeom prst="rect">
            <a:avLst/>
          </a:prstGeom>
        </p:spPr>
        <p:txBody>
          <a:bodyPr wrap="square">
            <a:spAutoFit/>
          </a:bodyPr>
          <a:lstStyle/>
          <a:p>
            <a:r>
              <a:rPr lang="zh-CN" altLang="en-US" sz="2400" dirty="0"/>
              <a:t>好了，也就是说HttpServlet的service方法已经替我们完成了复杂的请求方法判断。</a:t>
            </a:r>
            <a:endParaRPr lang="en-US" altLang="zh-CN" sz="2400" dirty="0"/>
          </a:p>
          <a:p>
            <a:endParaRPr lang="en-US" altLang="zh-CN" sz="2400" dirty="0"/>
          </a:p>
        </p:txBody>
      </p:sp>
      <p:sp>
        <p:nvSpPr>
          <p:cNvPr id="5" name="矩形 4"/>
          <p:cNvSpPr/>
          <p:nvPr/>
        </p:nvSpPr>
        <p:spPr>
          <a:xfrm>
            <a:off x="975360" y="1831390"/>
            <a:ext cx="10546080" cy="954107"/>
          </a:xfrm>
          <a:prstGeom prst="rect">
            <a:avLst/>
          </a:prstGeom>
        </p:spPr>
        <p:txBody>
          <a:bodyPr wrap="square">
            <a:spAutoFit/>
          </a:bodyPr>
          <a:lstStyle/>
          <a:p>
            <a:r>
              <a:rPr lang="zh-CN" altLang="en-US" sz="2800" dirty="0"/>
              <a:t>但是，我翻遍整个HttpServlet源码，都没有找出一个抽象方法。</a:t>
            </a:r>
            <a:endParaRPr lang="en-US" altLang="zh-CN" sz="2800" dirty="0"/>
          </a:p>
          <a:p>
            <a:r>
              <a:rPr lang="zh-CN" altLang="en-US" sz="2800" dirty="0"/>
              <a:t>所以为什么HttpServlet还要声明成抽象类呢？</a:t>
            </a:r>
            <a:endParaRPr lang="zh-CN" altLang="en-US" sz="2800" dirty="0"/>
          </a:p>
        </p:txBody>
      </p:sp>
      <p:sp>
        <p:nvSpPr>
          <p:cNvPr id="7" name="矩形 6"/>
          <p:cNvSpPr/>
          <p:nvPr/>
        </p:nvSpPr>
        <p:spPr>
          <a:xfrm>
            <a:off x="890016" y="3955016"/>
            <a:ext cx="6705600" cy="584775"/>
          </a:xfrm>
          <a:prstGeom prst="rect">
            <a:avLst/>
          </a:prstGeom>
        </p:spPr>
        <p:txBody>
          <a:bodyPr wrap="square">
            <a:spAutoFit/>
          </a:bodyPr>
          <a:lstStyle/>
          <a:p>
            <a:r>
              <a:rPr lang="zh-CN" altLang="en-US" sz="3200" dirty="0"/>
              <a:t>看一下HttpServlet的文档注释吧！</a:t>
            </a:r>
            <a:endParaRPr lang="zh-CN" altLang="en-US" sz="3200" dirty="0"/>
          </a:p>
        </p:txBody>
      </p:sp>
      <p:pic>
        <p:nvPicPr>
          <p:cNvPr id="614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767318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圆角 7"/>
          <p:cNvSpPr/>
          <p:nvPr/>
        </p:nvSpPr>
        <p:spPr>
          <a:xfrm>
            <a:off x="7641018" y="0"/>
            <a:ext cx="4550982" cy="246278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sz="2000" dirty="0">
              <a:solidFill>
                <a:schemeClr val="tx1"/>
              </a:solidFill>
            </a:endParaRPr>
          </a:p>
          <a:p>
            <a:r>
              <a:rPr lang="zh-CN" altLang="en-US" sz="2000" dirty="0">
                <a:solidFill>
                  <a:schemeClr val="tx1"/>
                </a:solidFill>
              </a:rPr>
              <a:t>一个类声明成抽象方法，一般有两个原因：</a:t>
            </a:r>
            <a:endParaRPr lang="zh-CN" altLang="en-US" sz="2000" dirty="0">
              <a:solidFill>
                <a:schemeClr val="tx1"/>
              </a:solidFill>
            </a:endParaRPr>
          </a:p>
          <a:p>
            <a:r>
              <a:rPr lang="en-US" altLang="zh-CN" sz="2000" dirty="0">
                <a:solidFill>
                  <a:schemeClr val="tx1"/>
                </a:solidFill>
              </a:rPr>
              <a:t>1</a:t>
            </a:r>
            <a:r>
              <a:rPr lang="zh-CN" altLang="en-US" sz="2000" dirty="0">
                <a:solidFill>
                  <a:schemeClr val="tx1"/>
                </a:solidFill>
              </a:rPr>
              <a:t>、有抽象方法</a:t>
            </a:r>
            <a:endParaRPr lang="zh-CN" altLang="en-US" sz="2000" dirty="0">
              <a:solidFill>
                <a:schemeClr val="tx1"/>
              </a:solidFill>
            </a:endParaRPr>
          </a:p>
          <a:p>
            <a:r>
              <a:rPr lang="en-US" altLang="zh-CN" sz="2000" dirty="0">
                <a:solidFill>
                  <a:schemeClr val="tx1"/>
                </a:solidFill>
              </a:rPr>
              <a:t>1</a:t>
            </a:r>
            <a:r>
              <a:rPr lang="zh-CN" altLang="en-US" sz="2000" dirty="0">
                <a:solidFill>
                  <a:schemeClr val="tx1"/>
                </a:solidFill>
              </a:rPr>
              <a:t>、没有抽象方法，但是不希望被实例化</a:t>
            </a:r>
            <a:endParaRPr lang="en-US" altLang="zh-CN" sz="2000" dirty="0">
              <a:solidFill>
                <a:schemeClr val="tx1"/>
              </a:solidFill>
            </a:endParaRPr>
          </a:p>
          <a:p>
            <a:endParaRPr lang="en-US" altLang="zh-CN" dirty="0"/>
          </a:p>
          <a:p>
            <a:r>
              <a:rPr lang="en-US" altLang="zh-CN" sz="2000" dirty="0">
                <a:solidFill>
                  <a:schemeClr val="tx1"/>
                </a:solidFill>
              </a:rPr>
              <a:t>HttpServlet</a:t>
            </a:r>
            <a:r>
              <a:rPr lang="zh-CN" altLang="en-US" sz="2000" dirty="0">
                <a:solidFill>
                  <a:schemeClr val="tx1"/>
                </a:solidFill>
              </a:rPr>
              <a:t>做成抽象类，仅仅是为了不让</a:t>
            </a:r>
            <a:r>
              <a:rPr lang="en-US" altLang="zh-CN" sz="2000" dirty="0">
                <a:solidFill>
                  <a:schemeClr val="tx1"/>
                </a:solidFill>
              </a:rPr>
              <a:t>new</a:t>
            </a:r>
            <a:r>
              <a:rPr lang="zh-CN" altLang="en-US" sz="2000" dirty="0">
                <a:solidFill>
                  <a:schemeClr val="tx1"/>
                </a:solidFill>
              </a:rPr>
              <a:t>。</a:t>
            </a:r>
            <a:br>
              <a:rPr lang="zh-CN" altLang="en-US" sz="2000" dirty="0"/>
            </a:br>
            <a:endParaRPr lang="zh-CN" altLang="en-US" sz="2000" dirty="0"/>
          </a:p>
        </p:txBody>
      </p:sp>
      <p:sp>
        <p:nvSpPr>
          <p:cNvPr id="13" name="矩形: 圆角 12"/>
          <p:cNvSpPr/>
          <p:nvPr/>
        </p:nvSpPr>
        <p:spPr>
          <a:xfrm>
            <a:off x="7641018" y="4087652"/>
            <a:ext cx="4538634" cy="27682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2000" dirty="0">
                <a:solidFill>
                  <a:schemeClr val="tx1"/>
                </a:solidFill>
              </a:rPr>
              <a:t>它为什么不希望被实例化，且要求子类重写</a:t>
            </a:r>
            <a:r>
              <a:rPr lang="en-US" altLang="zh-CN" sz="2000" dirty="0">
                <a:solidFill>
                  <a:schemeClr val="tx1"/>
                </a:solidFill>
              </a:rPr>
              <a:t>doGet</a:t>
            </a:r>
            <a:r>
              <a:rPr lang="zh-CN" altLang="en-US" sz="2000" dirty="0">
                <a:solidFill>
                  <a:schemeClr val="tx1"/>
                </a:solidFill>
              </a:rPr>
              <a:t>、</a:t>
            </a:r>
            <a:r>
              <a:rPr lang="en-US" altLang="zh-CN" sz="2000" dirty="0">
                <a:solidFill>
                  <a:schemeClr val="tx1"/>
                </a:solidFill>
              </a:rPr>
              <a:t>doPost</a:t>
            </a:r>
            <a:r>
              <a:rPr lang="zh-CN" altLang="en-US" sz="2000" dirty="0">
                <a:solidFill>
                  <a:schemeClr val="tx1"/>
                </a:solidFill>
              </a:rPr>
              <a:t>等方法呢？</a:t>
            </a:r>
            <a:endParaRPr lang="en-US" altLang="zh-CN" sz="2000" dirty="0">
              <a:solidFill>
                <a:schemeClr val="tx1"/>
              </a:solidFill>
            </a:endParaRPr>
          </a:p>
          <a:p>
            <a:endParaRPr lang="en-US" altLang="zh-CN" sz="2000" dirty="0">
              <a:solidFill>
                <a:schemeClr val="tx1"/>
              </a:solidFill>
            </a:endParaRPr>
          </a:p>
          <a:p>
            <a:endParaRPr lang="en-US" altLang="zh-CN" sz="2000" dirty="0">
              <a:solidFill>
                <a:schemeClr val="tx1"/>
              </a:solidFill>
            </a:endParaRPr>
          </a:p>
          <a:p>
            <a:endParaRPr lang="en-US" altLang="zh-CN" sz="2000" dirty="0">
              <a:solidFill>
                <a:schemeClr val="tx1"/>
              </a:solidFill>
            </a:endParaRPr>
          </a:p>
          <a:p>
            <a:endParaRPr lang="zh-CN" altLang="en-US" sz="2000" dirty="0">
              <a:solidFill>
                <a:schemeClr val="tx1"/>
              </a:solidFill>
            </a:endParaRPr>
          </a:p>
          <a:p>
            <a:r>
              <a:rPr lang="zh-CN" altLang="en-US" sz="2800" dirty="0">
                <a:solidFill>
                  <a:schemeClr val="tx1"/>
                </a:solidFill>
              </a:rPr>
              <a:t>源码时间到！</a:t>
            </a:r>
            <a:endParaRPr lang="en-US" altLang="zh-CN" sz="2800" dirty="0">
              <a:solidFill>
                <a:schemeClr val="tx1"/>
              </a:solidFill>
            </a:endParaRPr>
          </a:p>
        </p:txBody>
      </p:sp>
      <p:pic>
        <p:nvPicPr>
          <p:cNvPr id="615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9410" y="2379649"/>
            <a:ext cx="4790242" cy="1252654"/>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7673181" y="3632303"/>
            <a:ext cx="4238403" cy="461665"/>
          </a:xfrm>
          <a:prstGeom prst="rect">
            <a:avLst/>
          </a:prstGeom>
          <a:noFill/>
        </p:spPr>
        <p:txBody>
          <a:bodyPr wrap="square" rtlCol="0">
            <a:spAutoFit/>
          </a:bodyPr>
          <a:lstStyle/>
          <a:p>
            <a:r>
              <a:rPr lang="zh-CN" altLang="en-US" sz="2400" dirty="0"/>
              <a:t>所以构造方法也是空的</a:t>
            </a:r>
            <a:endParaRPr lang="zh-CN" altLang="en-US" sz="2400" dirty="0"/>
          </a:p>
        </p:txBody>
      </p:sp>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3790" y="4991981"/>
            <a:ext cx="1300497" cy="10821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148"/>
                                        </p:tgtEl>
                                        <p:attrNameLst>
                                          <p:attrName>style.visibility</p:attrName>
                                        </p:attrNameLst>
                                      </p:cBhvr>
                                      <p:to>
                                        <p:strVal val="visible"/>
                                      </p:to>
                                    </p:set>
                                    <p:anim calcmode="lin" valueType="num">
                                      <p:cBhvr additive="base">
                                        <p:cTn id="23" dur="500" fill="hold"/>
                                        <p:tgtEl>
                                          <p:spTgt spid="6148"/>
                                        </p:tgtEl>
                                        <p:attrNameLst>
                                          <p:attrName>ppt_x</p:attrName>
                                        </p:attrNameLst>
                                      </p:cBhvr>
                                      <p:tavLst>
                                        <p:tav tm="0">
                                          <p:val>
                                            <p:strVal val="#ppt_x"/>
                                          </p:val>
                                        </p:tav>
                                        <p:tav tm="100000">
                                          <p:val>
                                            <p:strVal val="#ppt_x"/>
                                          </p:val>
                                        </p:tav>
                                      </p:tavLst>
                                    </p:anim>
                                    <p:anim calcmode="lin" valueType="num">
                                      <p:cBhvr additive="base">
                                        <p:cTn id="24"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animEffect transition="in" filter="fade">
                                      <p:cBhvr>
                                        <p:cTn id="35" dur="500"/>
                                        <p:tgtEl>
                                          <p:spTgt spid="8">
                                            <p:txEl>
                                              <p:pRg st="1" end="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2" end="2"/>
                                            </p:txEl>
                                          </p:spTgt>
                                        </p:tgtEl>
                                        <p:attrNameLst>
                                          <p:attrName>style.visibility</p:attrName>
                                        </p:attrNameLst>
                                      </p:cBhvr>
                                      <p:to>
                                        <p:strVal val="visible"/>
                                      </p:to>
                                    </p:set>
                                    <p:animEffect transition="in" filter="fade">
                                      <p:cBhvr>
                                        <p:cTn id="38" dur="500"/>
                                        <p:tgtEl>
                                          <p:spTgt spid="8">
                                            <p:txEl>
                                              <p:pRg st="2" end="2"/>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3" end="3"/>
                                            </p:txEl>
                                          </p:spTgt>
                                        </p:tgtEl>
                                        <p:attrNameLst>
                                          <p:attrName>style.visibility</p:attrName>
                                        </p:attrNameLst>
                                      </p:cBhvr>
                                      <p:to>
                                        <p:strVal val="visible"/>
                                      </p:to>
                                    </p:set>
                                    <p:animEffect transition="in" filter="fade">
                                      <p:cBhvr>
                                        <p:cTn id="41" dur="500"/>
                                        <p:tgtEl>
                                          <p:spTgt spid="8">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
                                            <p:txEl>
                                              <p:pRg st="5" end="5"/>
                                            </p:txEl>
                                          </p:spTgt>
                                        </p:tgtEl>
                                        <p:attrNameLst>
                                          <p:attrName>style.visibility</p:attrName>
                                        </p:attrNameLst>
                                      </p:cBhvr>
                                      <p:to>
                                        <p:strVal val="visible"/>
                                      </p:to>
                                    </p:set>
                                    <p:animEffect transition="in" filter="fade">
                                      <p:cBhvr>
                                        <p:cTn id="46" dur="500"/>
                                        <p:tgtEl>
                                          <p:spTgt spid="8">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6150"/>
                                        </p:tgtEl>
                                        <p:attrNameLst>
                                          <p:attrName>style.visibility</p:attrName>
                                        </p:attrNameLst>
                                      </p:cBhvr>
                                      <p:to>
                                        <p:strVal val="visible"/>
                                      </p:to>
                                    </p:set>
                                    <p:anim calcmode="lin" valueType="num">
                                      <p:cBhvr additive="base">
                                        <p:cTn id="51" dur="500" fill="hold"/>
                                        <p:tgtEl>
                                          <p:spTgt spid="6150"/>
                                        </p:tgtEl>
                                        <p:attrNameLst>
                                          <p:attrName>ppt_x</p:attrName>
                                        </p:attrNameLst>
                                      </p:cBhvr>
                                      <p:tavLst>
                                        <p:tav tm="0">
                                          <p:val>
                                            <p:strVal val="#ppt_x"/>
                                          </p:val>
                                        </p:tav>
                                        <p:tav tm="100000">
                                          <p:val>
                                            <p:strVal val="#ppt_x"/>
                                          </p:val>
                                        </p:tav>
                                      </p:tavLst>
                                    </p:anim>
                                    <p:anim calcmode="lin" valueType="num">
                                      <p:cBhvr additive="base">
                                        <p:cTn id="52" dur="500" fill="hold"/>
                                        <p:tgtEl>
                                          <p:spTgt spid="615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3">
                                            <p:txEl>
                                              <p:pRg st="0" end="0"/>
                                            </p:txEl>
                                          </p:spTgt>
                                        </p:tgtEl>
                                        <p:attrNameLst>
                                          <p:attrName>style.visibility</p:attrName>
                                        </p:attrNameLst>
                                      </p:cBhvr>
                                      <p:to>
                                        <p:strVal val="visible"/>
                                      </p:to>
                                    </p:set>
                                    <p:animEffect transition="in" filter="fade">
                                      <p:cBhvr>
                                        <p:cTn id="67" dur="500"/>
                                        <p:tgtEl>
                                          <p:spTgt spid="13">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ppt_x"/>
                                          </p:val>
                                        </p:tav>
                                        <p:tav tm="100000">
                                          <p:val>
                                            <p:strVal val="#ppt_x"/>
                                          </p:val>
                                        </p:tav>
                                      </p:tavLst>
                                    </p:anim>
                                    <p:anim calcmode="lin" valueType="num">
                                      <p:cBhvr additive="base">
                                        <p:cTn id="7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13">
                                            <p:txEl>
                                              <p:pRg st="5" end="5"/>
                                            </p:txEl>
                                          </p:spTgt>
                                        </p:tgtEl>
                                        <p:attrNameLst>
                                          <p:attrName>style.visibility</p:attrName>
                                        </p:attrNameLst>
                                      </p:cBhvr>
                                      <p:to>
                                        <p:strVal val="visible"/>
                                      </p:to>
                                    </p:set>
                                    <p:anim calcmode="lin" valueType="num">
                                      <p:cBhvr additive="base">
                                        <p:cTn id="78"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P spid="13"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1624" y="2686050"/>
            <a:ext cx="10763032" cy="695383"/>
          </a:xfrm>
        </p:spPr>
        <p:txBody>
          <a:bodyPr>
            <a:normAutofit/>
          </a:bodyPr>
          <a:lstStyle/>
          <a:p>
            <a:r>
              <a:rPr lang="en-US" altLang="zh-CN" sz="2400" dirty="0"/>
              <a:t>Protected</a:t>
            </a:r>
            <a:r>
              <a:rPr lang="zh-CN" altLang="en-US" sz="2400" dirty="0"/>
              <a:t>修饰，更是疯狂暗示子类重写</a:t>
            </a:r>
            <a:endParaRPr lang="zh-CN" altLang="en-US" sz="2400" dirty="0"/>
          </a:p>
        </p:txBody>
      </p:sp>
      <p:pic>
        <p:nvPicPr>
          <p:cNvPr id="7170" name="Picture 2" descr="previe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260508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27532" y="3190954"/>
            <a:ext cx="10536936" cy="476092"/>
          </a:xfrm>
          <a:prstGeom prst="rect">
            <a:avLst/>
          </a:prstGeom>
        </p:spPr>
        <p:txBody>
          <a:bodyPr wrap="square">
            <a:spAutoFit/>
          </a:bodyPr>
          <a:lstStyle/>
          <a:p>
            <a:pPr defTabSz="914400">
              <a:lnSpc>
                <a:spcPct val="89000"/>
              </a:lnSpc>
              <a:spcBef>
                <a:spcPct val="0"/>
              </a:spcBef>
            </a:pPr>
            <a:r>
              <a:rPr lang="zh-CN" altLang="en-US" sz="2800" dirty="0">
                <a:solidFill>
                  <a:schemeClr val="tx2"/>
                </a:solidFill>
                <a:latin typeface="+mj-lt"/>
                <a:ea typeface="+mj-ea"/>
                <a:cs typeface="+mj-cs"/>
              </a:rPr>
              <a:t>如果我们没重写会怎样？</a:t>
            </a:r>
            <a:endParaRPr lang="zh-CN" altLang="en-US" sz="2800" dirty="0">
              <a:solidFill>
                <a:schemeClr val="tx2"/>
              </a:solidFill>
              <a:latin typeface="+mj-lt"/>
              <a:ea typeface="+mj-ea"/>
              <a:cs typeface="+mj-cs"/>
            </a:endParaRPr>
          </a:p>
        </p:txBody>
      </p:sp>
      <p:pic>
        <p:nvPicPr>
          <p:cNvPr id="7174" name="Picture 6"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3577400"/>
            <a:ext cx="12096750" cy="24098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827532" y="6026712"/>
            <a:ext cx="7560564" cy="400110"/>
          </a:xfrm>
          <a:prstGeom prst="rect">
            <a:avLst/>
          </a:prstGeom>
        </p:spPr>
        <p:txBody>
          <a:bodyPr wrap="square">
            <a:spAutoFit/>
          </a:bodyPr>
          <a:lstStyle/>
          <a:p>
            <a:r>
              <a:rPr lang="zh-CN" altLang="en-US" sz="2000" dirty="0">
                <a:solidFill>
                  <a:srgbClr val="1A1A1A"/>
                </a:solidFill>
                <a:latin typeface="-apple-system"/>
              </a:rPr>
              <a:t>浏览器页面会显示：</a:t>
            </a:r>
            <a:r>
              <a:rPr lang="en-US" altLang="zh-CN" sz="2000" dirty="0">
                <a:solidFill>
                  <a:srgbClr val="1A1A1A"/>
                </a:solidFill>
                <a:latin typeface="-apple-system"/>
              </a:rPr>
              <a:t>405</a:t>
            </a:r>
            <a:r>
              <a:rPr lang="zh-CN" altLang="en-US" sz="2000" dirty="0">
                <a:solidFill>
                  <a:srgbClr val="1A1A1A"/>
                </a:solidFill>
                <a:latin typeface="-apple-system"/>
              </a:rPr>
              <a:t>（</a:t>
            </a:r>
            <a:r>
              <a:rPr lang="en-US" altLang="zh-CN" sz="2000" dirty="0">
                <a:solidFill>
                  <a:srgbClr val="1A1A1A"/>
                </a:solidFill>
                <a:latin typeface="-apple-system"/>
              </a:rPr>
              <a:t>http.method_get_not_supported</a:t>
            </a:r>
            <a:r>
              <a:rPr lang="zh-CN" altLang="en-US" sz="2000" dirty="0">
                <a:solidFill>
                  <a:srgbClr val="1A1A1A"/>
                </a:solidFill>
                <a:latin typeface="-apple-system"/>
              </a:rPr>
              <a:t>）</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174"/>
                                        </p:tgtEl>
                                        <p:attrNameLst>
                                          <p:attrName>style.visibility</p:attrName>
                                        </p:attrNameLst>
                                      </p:cBhvr>
                                      <p:to>
                                        <p:strVal val="visible"/>
                                      </p:to>
                                    </p:set>
                                    <p:anim calcmode="lin" valueType="num">
                                      <p:cBhvr additive="base">
                                        <p:cTn id="22" dur="500" fill="hold"/>
                                        <p:tgtEl>
                                          <p:spTgt spid="7174"/>
                                        </p:tgtEl>
                                        <p:attrNameLst>
                                          <p:attrName>ppt_x</p:attrName>
                                        </p:attrNameLst>
                                      </p:cBhvr>
                                      <p:tavLst>
                                        <p:tav tm="0">
                                          <p:val>
                                            <p:strVal val="#ppt_x"/>
                                          </p:val>
                                        </p:tav>
                                        <p:tav tm="100000">
                                          <p:val>
                                            <p:strVal val="#ppt_x"/>
                                          </p:val>
                                        </p:tav>
                                      </p:tavLst>
                                    </p:anim>
                                    <p:anim calcmode="lin" valueType="num">
                                      <p:cBhvr additive="base">
                                        <p:cTn id="23" dur="500" fill="hold"/>
                                        <p:tgtEl>
                                          <p:spTgt spid="717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62173" y="365288"/>
            <a:ext cx="9601200" cy="1807591"/>
          </a:xfrm>
        </p:spPr>
        <p:txBody>
          <a:bodyPr>
            <a:normAutofit fontScale="90000"/>
          </a:bodyPr>
          <a:lstStyle/>
          <a:p>
            <a:r>
              <a:rPr lang="zh-CN" altLang="en-US" sz="2800" dirty="0"/>
              <a:t>我们经常会通过</a:t>
            </a:r>
            <a:r>
              <a:rPr lang="en-US" altLang="zh-CN" sz="2800" dirty="0" err="1"/>
              <a:t>url</a:t>
            </a:r>
            <a:r>
              <a:rPr lang="zh-CN" altLang="en-US" sz="2800" dirty="0"/>
              <a:t>链接去访问一些资源</a:t>
            </a:r>
            <a:br>
              <a:rPr lang="en-US" altLang="zh-CN" sz="2800" dirty="0"/>
            </a:br>
            <a:r>
              <a:rPr lang="zh-CN" altLang="en-US" sz="2800" dirty="0"/>
              <a:t>假定你的</a:t>
            </a:r>
            <a:r>
              <a:rPr lang="en-US" altLang="zh-CN" sz="2800" dirty="0"/>
              <a:t>web application </a:t>
            </a:r>
            <a:r>
              <a:rPr lang="zh-CN" altLang="en-US" sz="2800" dirty="0"/>
              <a:t>名称为</a:t>
            </a:r>
            <a:r>
              <a:rPr lang="en-US" altLang="zh-CN" sz="2800" dirty="0">
                <a:solidFill>
                  <a:srgbClr val="FF0000"/>
                </a:solidFill>
              </a:rPr>
              <a:t>news</a:t>
            </a:r>
            <a:r>
              <a:rPr lang="en-US" altLang="zh-CN" sz="2800" dirty="0"/>
              <a:t>,</a:t>
            </a:r>
            <a:r>
              <a:rPr lang="zh-CN" altLang="en-US" sz="2800" dirty="0"/>
              <a:t>你在浏览器中输入请求路径：</a:t>
            </a:r>
            <a:br>
              <a:rPr lang="en-US" altLang="zh-CN" sz="2800" dirty="0"/>
            </a:br>
            <a:br>
              <a:rPr lang="en-US" altLang="zh-CN" sz="2800" dirty="0"/>
            </a:br>
            <a:r>
              <a:rPr lang="en-US" altLang="zh-CN" sz="2800" dirty="0"/>
              <a:t>http://localhost:8080/news/main/</a:t>
            </a:r>
            <a:r>
              <a:rPr lang="en-US" altLang="zh-CN" sz="2800" dirty="0">
                <a:solidFill>
                  <a:srgbClr val="FF0000"/>
                </a:solidFill>
              </a:rPr>
              <a:t>list.jsp</a:t>
            </a:r>
            <a:br>
              <a:rPr lang="en-US" altLang="zh-CN" sz="2800" dirty="0"/>
            </a:br>
            <a:r>
              <a:rPr lang="zh-CN" altLang="en-US" sz="2800" dirty="0"/>
              <a:t>这是一个静态页面，会访问</a:t>
            </a:r>
            <a:r>
              <a:rPr lang="en-US" altLang="zh-CN" sz="2800" dirty="0"/>
              <a:t>main</a:t>
            </a:r>
            <a:r>
              <a:rPr lang="zh-CN" altLang="en-US" sz="2800" dirty="0"/>
              <a:t>文件夹下的</a:t>
            </a:r>
            <a:r>
              <a:rPr lang="en-US" altLang="zh-CN" sz="2800" dirty="0"/>
              <a:t>list.jsp</a:t>
            </a:r>
            <a:r>
              <a:rPr lang="zh-CN" altLang="en-US" sz="2800" dirty="0"/>
              <a:t>页面</a:t>
            </a:r>
            <a:br>
              <a:rPr lang="en-US" altLang="zh-CN" sz="2800" dirty="0"/>
            </a:br>
            <a:br>
              <a:rPr lang="en-US" altLang="zh-CN" sz="2800" dirty="0"/>
            </a:br>
            <a:br>
              <a:rPr lang="en-US" altLang="zh-CN" sz="2800" dirty="0"/>
            </a:br>
            <a:br>
              <a:rPr lang="en-US" altLang="zh-CN" sz="2800" dirty="0"/>
            </a:br>
            <a:br>
              <a:rPr lang="en-US" altLang="zh-CN" sz="2800" dirty="0"/>
            </a:br>
            <a:br>
              <a:rPr lang="en-US" altLang="zh-CN" sz="2800" dirty="0"/>
            </a:br>
            <a:endParaRPr lang="zh-CN" altLang="en-US" sz="2800" dirty="0"/>
          </a:p>
        </p:txBody>
      </p:sp>
      <p:sp>
        <p:nvSpPr>
          <p:cNvPr id="4" name="文本框 3"/>
          <p:cNvSpPr txBox="1"/>
          <p:nvPr/>
        </p:nvSpPr>
        <p:spPr>
          <a:xfrm>
            <a:off x="1362173" y="2335491"/>
            <a:ext cx="7647495" cy="861774"/>
          </a:xfrm>
          <a:prstGeom prst="rect">
            <a:avLst/>
          </a:prstGeom>
          <a:noFill/>
        </p:spPr>
        <p:txBody>
          <a:bodyPr wrap="square" rtlCol="0">
            <a:spAutoFit/>
          </a:bodyPr>
          <a:lstStyle/>
          <a:p>
            <a:r>
              <a:rPr lang="en-US" altLang="zh-CN" sz="2500" dirty="0">
                <a:solidFill>
                  <a:schemeClr val="tx2"/>
                </a:solidFill>
                <a:latin typeface="+mj-lt"/>
                <a:ea typeface="+mj-ea"/>
                <a:cs typeface="+mj-cs"/>
                <a:hlinkClick r:id="rId1"/>
              </a:rPr>
              <a:t>http://localhost:8080/news/</a:t>
            </a:r>
            <a:r>
              <a:rPr lang="en-US" altLang="zh-CN" sz="2500" dirty="0">
                <a:solidFill>
                  <a:srgbClr val="FF0000"/>
                </a:solidFill>
                <a:latin typeface="+mj-lt"/>
                <a:ea typeface="+mj-ea"/>
                <a:cs typeface="+mj-cs"/>
                <a:hlinkClick r:id="rId1"/>
              </a:rPr>
              <a:t>LoiginServlet</a:t>
            </a:r>
            <a:endParaRPr lang="en-US" altLang="zh-CN" sz="2500" dirty="0">
              <a:solidFill>
                <a:srgbClr val="FF0000"/>
              </a:solidFill>
              <a:latin typeface="+mj-lt"/>
              <a:ea typeface="+mj-ea"/>
              <a:cs typeface="+mj-cs"/>
            </a:endParaRPr>
          </a:p>
          <a:p>
            <a:r>
              <a:rPr lang="zh-CN" altLang="en-US" sz="2500" dirty="0">
                <a:solidFill>
                  <a:schemeClr val="tx2"/>
                </a:solidFill>
                <a:latin typeface="+mj-lt"/>
                <a:ea typeface="+mj-ea"/>
                <a:cs typeface="+mj-cs"/>
              </a:rPr>
              <a:t>这时就会去访问对应</a:t>
            </a:r>
            <a:r>
              <a:rPr lang="en-US" altLang="zh-CN" sz="2500" dirty="0">
                <a:solidFill>
                  <a:schemeClr val="tx2"/>
                </a:solidFill>
                <a:latin typeface="+mj-lt"/>
                <a:ea typeface="+mj-ea"/>
                <a:cs typeface="+mj-cs"/>
              </a:rPr>
              <a:t>LoginServlet</a:t>
            </a:r>
            <a:r>
              <a:rPr lang="zh-CN" altLang="en-US" sz="2500" dirty="0">
                <a:solidFill>
                  <a:schemeClr val="tx2"/>
                </a:solidFill>
                <a:latin typeface="+mj-lt"/>
                <a:ea typeface="+mj-ea"/>
                <a:cs typeface="+mj-cs"/>
              </a:rPr>
              <a:t>映射的</a:t>
            </a:r>
            <a:r>
              <a:rPr lang="en-US" altLang="zh-CN" sz="2500" dirty="0">
                <a:solidFill>
                  <a:schemeClr val="tx2"/>
                </a:solidFill>
                <a:latin typeface="+mj-lt"/>
                <a:ea typeface="+mj-ea"/>
                <a:cs typeface="+mj-cs"/>
              </a:rPr>
              <a:t>Servlet</a:t>
            </a:r>
            <a:r>
              <a:rPr lang="zh-CN" altLang="en-US" sz="2500" dirty="0">
                <a:solidFill>
                  <a:schemeClr val="tx2"/>
                </a:solidFill>
                <a:latin typeface="+mj-lt"/>
                <a:ea typeface="+mj-ea"/>
                <a:cs typeface="+mj-cs"/>
              </a:rPr>
              <a:t>类</a:t>
            </a:r>
            <a:endParaRPr lang="zh-CN" altLang="en-US" sz="2500" dirty="0">
              <a:solidFill>
                <a:schemeClr val="tx2"/>
              </a:solidFill>
              <a:latin typeface="+mj-lt"/>
              <a:ea typeface="+mj-ea"/>
              <a:cs typeface="+mj-cs"/>
            </a:endParaRPr>
          </a:p>
        </p:txBody>
      </p:sp>
      <p:sp>
        <p:nvSpPr>
          <p:cNvPr id="5" name="文本框 4"/>
          <p:cNvSpPr txBox="1"/>
          <p:nvPr/>
        </p:nvSpPr>
        <p:spPr>
          <a:xfrm>
            <a:off x="1435230" y="3429000"/>
            <a:ext cx="9240626" cy="3170099"/>
          </a:xfrm>
          <a:prstGeom prst="rect">
            <a:avLst/>
          </a:prstGeom>
          <a:noFill/>
        </p:spPr>
        <p:txBody>
          <a:bodyPr wrap="square" rtlCol="0">
            <a:spAutoFit/>
          </a:bodyPr>
          <a:lstStyle/>
          <a:p>
            <a:r>
              <a:rPr lang="zh-CN" altLang="en-US" sz="2500" dirty="0">
                <a:solidFill>
                  <a:schemeClr val="tx2"/>
                </a:solidFill>
                <a:latin typeface="+mj-lt"/>
                <a:ea typeface="+mj-ea"/>
                <a:cs typeface="+mj-cs"/>
              </a:rPr>
              <a:t>什么是</a:t>
            </a:r>
            <a:r>
              <a:rPr lang="en-US" altLang="zh-CN" sz="2500" dirty="0">
                <a:solidFill>
                  <a:schemeClr val="tx2"/>
                </a:solidFill>
                <a:latin typeface="+mj-lt"/>
                <a:ea typeface="+mj-ea"/>
                <a:cs typeface="+mj-cs"/>
              </a:rPr>
              <a:t>Servlet</a:t>
            </a:r>
            <a:endParaRPr lang="en-US" altLang="zh-CN" sz="2500" dirty="0">
              <a:solidFill>
                <a:schemeClr val="tx2"/>
              </a:solidFill>
              <a:latin typeface="+mj-lt"/>
              <a:ea typeface="+mj-ea"/>
              <a:cs typeface="+mj-cs"/>
            </a:endParaRPr>
          </a:p>
          <a:p>
            <a:r>
              <a:rPr lang="zh-CN" altLang="en-US" sz="2500" dirty="0">
                <a:solidFill>
                  <a:schemeClr val="tx2"/>
                </a:solidFill>
                <a:latin typeface="+mj-lt"/>
                <a:ea typeface="+mj-ea"/>
                <a:cs typeface="+mj-cs"/>
              </a:rPr>
              <a:t>狭义的</a:t>
            </a:r>
            <a:r>
              <a:rPr lang="en-US" altLang="zh-CN" sz="2500" dirty="0">
                <a:solidFill>
                  <a:schemeClr val="tx2"/>
                </a:solidFill>
                <a:latin typeface="+mj-lt"/>
                <a:ea typeface="+mj-ea"/>
                <a:cs typeface="+mj-cs"/>
              </a:rPr>
              <a:t>Servlet</a:t>
            </a:r>
            <a:r>
              <a:rPr lang="zh-CN" altLang="en-US" sz="2500" dirty="0">
                <a:solidFill>
                  <a:schemeClr val="tx2"/>
                </a:solidFill>
                <a:latin typeface="+mj-lt"/>
                <a:ea typeface="+mj-ea"/>
                <a:cs typeface="+mj-cs"/>
              </a:rPr>
              <a:t>是指</a:t>
            </a:r>
            <a:r>
              <a:rPr lang="en-US" altLang="zh-CN" sz="2500" dirty="0">
                <a:solidFill>
                  <a:schemeClr val="tx2"/>
                </a:solidFill>
                <a:latin typeface="+mj-lt"/>
                <a:ea typeface="+mj-ea"/>
                <a:cs typeface="+mj-cs"/>
              </a:rPr>
              <a:t>Java</a:t>
            </a:r>
            <a:r>
              <a:rPr lang="zh-CN" altLang="en-US" sz="2500" dirty="0">
                <a:solidFill>
                  <a:schemeClr val="tx2"/>
                </a:solidFill>
                <a:latin typeface="+mj-lt"/>
                <a:ea typeface="+mj-ea"/>
                <a:cs typeface="+mj-cs"/>
              </a:rPr>
              <a:t>语言实现的一个接口，广义的</a:t>
            </a:r>
            <a:r>
              <a:rPr lang="en-US" altLang="zh-CN" sz="2500" dirty="0">
                <a:solidFill>
                  <a:schemeClr val="tx2"/>
                </a:solidFill>
                <a:latin typeface="+mj-lt"/>
                <a:ea typeface="+mj-ea"/>
                <a:cs typeface="+mj-cs"/>
              </a:rPr>
              <a:t>Servlet</a:t>
            </a:r>
            <a:r>
              <a:rPr lang="zh-CN" altLang="en-US" sz="2500" dirty="0">
                <a:solidFill>
                  <a:schemeClr val="tx2"/>
                </a:solidFill>
                <a:latin typeface="+mj-lt"/>
                <a:ea typeface="+mj-ea"/>
                <a:cs typeface="+mj-cs"/>
              </a:rPr>
              <a:t>是指任何实现了这个</a:t>
            </a:r>
            <a:r>
              <a:rPr lang="en-US" altLang="zh-CN" sz="2500" dirty="0">
                <a:solidFill>
                  <a:schemeClr val="tx2"/>
                </a:solidFill>
                <a:latin typeface="+mj-lt"/>
                <a:ea typeface="+mj-ea"/>
                <a:cs typeface="+mj-cs"/>
              </a:rPr>
              <a:t>Servlet</a:t>
            </a:r>
            <a:r>
              <a:rPr lang="zh-CN" altLang="en-US" sz="2500" dirty="0">
                <a:solidFill>
                  <a:schemeClr val="tx2"/>
                </a:solidFill>
                <a:latin typeface="+mj-lt"/>
                <a:ea typeface="+mj-ea"/>
                <a:cs typeface="+mj-cs"/>
              </a:rPr>
              <a:t>接口的类，一般情况下，人们将</a:t>
            </a:r>
            <a:r>
              <a:rPr lang="en-US" altLang="zh-CN" sz="2500" dirty="0">
                <a:solidFill>
                  <a:schemeClr val="tx2"/>
                </a:solidFill>
                <a:latin typeface="+mj-lt"/>
                <a:ea typeface="+mj-ea"/>
                <a:cs typeface="+mj-cs"/>
              </a:rPr>
              <a:t>Servlet</a:t>
            </a:r>
            <a:r>
              <a:rPr lang="zh-CN" altLang="en-US" sz="2500" dirty="0">
                <a:solidFill>
                  <a:schemeClr val="tx2"/>
                </a:solidFill>
                <a:latin typeface="+mj-lt"/>
                <a:ea typeface="+mj-ea"/>
                <a:cs typeface="+mj-cs"/>
              </a:rPr>
              <a:t>理解为后者。</a:t>
            </a:r>
            <a:endParaRPr lang="en-US" altLang="zh-CN" sz="2500" dirty="0">
              <a:solidFill>
                <a:schemeClr val="tx2"/>
              </a:solidFill>
              <a:latin typeface="+mj-lt"/>
              <a:ea typeface="+mj-ea"/>
              <a:cs typeface="+mj-cs"/>
            </a:endParaRPr>
          </a:p>
          <a:p>
            <a:endParaRPr lang="en-US" altLang="zh-CN" sz="2500" dirty="0">
              <a:solidFill>
                <a:schemeClr val="tx2"/>
              </a:solidFill>
              <a:latin typeface="+mj-lt"/>
              <a:ea typeface="+mj-ea"/>
              <a:cs typeface="+mj-cs"/>
            </a:endParaRPr>
          </a:p>
          <a:p>
            <a:r>
              <a:rPr lang="en-US" altLang="zh-CN" sz="2500" dirty="0">
                <a:solidFill>
                  <a:schemeClr val="tx2"/>
                </a:solidFill>
                <a:latin typeface="+mj-lt"/>
                <a:ea typeface="+mj-ea"/>
                <a:cs typeface="+mj-cs"/>
              </a:rPr>
              <a:t>Servlet</a:t>
            </a:r>
            <a:r>
              <a:rPr lang="zh-CN" altLang="en-US" sz="2500" dirty="0">
                <a:solidFill>
                  <a:schemeClr val="tx2"/>
                </a:solidFill>
                <a:latin typeface="+mj-lt"/>
                <a:ea typeface="+mj-ea"/>
                <a:cs typeface="+mj-cs"/>
              </a:rPr>
              <a:t>（</a:t>
            </a:r>
            <a:r>
              <a:rPr lang="en-US" altLang="zh-CN" sz="2500" dirty="0">
                <a:solidFill>
                  <a:schemeClr val="tx2"/>
                </a:solidFill>
                <a:latin typeface="+mj-lt"/>
                <a:ea typeface="+mj-ea"/>
                <a:cs typeface="+mj-cs"/>
              </a:rPr>
              <a:t>Server Applet</a:t>
            </a:r>
            <a:r>
              <a:rPr lang="zh-CN" altLang="en-US" sz="2500" dirty="0">
                <a:solidFill>
                  <a:schemeClr val="tx2"/>
                </a:solidFill>
                <a:latin typeface="+mj-lt"/>
                <a:ea typeface="+mj-ea"/>
                <a:cs typeface="+mj-cs"/>
              </a:rPr>
              <a:t>）是</a:t>
            </a:r>
            <a:r>
              <a:rPr lang="en-US" altLang="zh-CN" sz="2500" dirty="0">
                <a:solidFill>
                  <a:schemeClr val="tx2"/>
                </a:solidFill>
                <a:latin typeface="+mj-lt"/>
                <a:ea typeface="+mj-ea"/>
                <a:cs typeface="+mj-cs"/>
              </a:rPr>
              <a:t>Java Servlet</a:t>
            </a:r>
            <a:r>
              <a:rPr lang="zh-CN" altLang="en-US" sz="2500" dirty="0">
                <a:solidFill>
                  <a:schemeClr val="tx2"/>
                </a:solidFill>
                <a:latin typeface="+mj-lt"/>
                <a:ea typeface="+mj-ea"/>
                <a:cs typeface="+mj-cs"/>
              </a:rPr>
              <a:t>的简称，是为小服务程序或服务连接器，用</a:t>
            </a:r>
            <a:r>
              <a:rPr lang="en-US" altLang="zh-CN" sz="2500" dirty="0">
                <a:solidFill>
                  <a:schemeClr val="tx2"/>
                </a:solidFill>
                <a:latin typeface="+mj-lt"/>
                <a:ea typeface="+mj-ea"/>
                <a:cs typeface="+mj-cs"/>
              </a:rPr>
              <a:t>Java</a:t>
            </a:r>
            <a:r>
              <a:rPr lang="zh-CN" altLang="en-US" sz="2500" dirty="0">
                <a:solidFill>
                  <a:schemeClr val="tx2"/>
                </a:solidFill>
                <a:latin typeface="+mj-lt"/>
                <a:ea typeface="+mj-ea"/>
                <a:cs typeface="+mj-cs"/>
              </a:rPr>
              <a:t>编写的服务器端程序，主要功能在于交互式地浏览和修改数据，生成动态</a:t>
            </a:r>
            <a:r>
              <a:rPr lang="en-US" altLang="zh-CN" sz="2500" dirty="0">
                <a:solidFill>
                  <a:schemeClr val="tx2"/>
                </a:solidFill>
                <a:latin typeface="+mj-lt"/>
                <a:ea typeface="+mj-ea"/>
                <a:cs typeface="+mj-cs"/>
              </a:rPr>
              <a:t>Web</a:t>
            </a:r>
            <a:r>
              <a:rPr lang="zh-CN" altLang="en-US" sz="2500" dirty="0">
                <a:solidFill>
                  <a:schemeClr val="tx2"/>
                </a:solidFill>
                <a:latin typeface="+mj-lt"/>
                <a:ea typeface="+mj-ea"/>
                <a:cs typeface="+mj-cs"/>
              </a:rPr>
              <a:t>内容。</a:t>
            </a:r>
            <a:endParaRPr lang="zh-CN" altLang="en-US" sz="2500" dirty="0">
              <a:solidFill>
                <a:schemeClr val="tx2"/>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1120" y="2161032"/>
            <a:ext cx="9893808" cy="2020824"/>
          </a:xfrm>
        </p:spPr>
        <p:txBody>
          <a:bodyPr>
            <a:normAutofit/>
          </a:bodyPr>
          <a:lstStyle/>
          <a:p>
            <a:r>
              <a:rPr lang="zh-CN" altLang="en-US" sz="3600" dirty="0"/>
              <a:t>搞了半天，但这种实现本身非常鸡肋，简单来说就是等于没有。所以，不能让它被实例化，调用</a:t>
            </a:r>
            <a:r>
              <a:rPr lang="en-US" altLang="zh-CN" sz="3600" dirty="0"/>
              <a:t>doXxx</a:t>
            </a:r>
            <a:r>
              <a:rPr lang="zh-CN" altLang="en-US" sz="3600" dirty="0"/>
              <a:t>方法是无用功。</a:t>
            </a:r>
            <a:endParaRPr lang="zh-CN" altLang="en-US" sz="36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14204" y="3171444"/>
            <a:ext cx="1039368" cy="881888"/>
          </a:xfrm>
          <a:prstGeom prst="rect">
            <a:avLst/>
          </a:prstGeom>
        </p:spPr>
      </p:pic>
      <p:sp>
        <p:nvSpPr>
          <p:cNvPr id="6" name="矩形 5"/>
          <p:cNvSpPr/>
          <p:nvPr/>
        </p:nvSpPr>
        <p:spPr>
          <a:xfrm>
            <a:off x="1231392" y="323088"/>
            <a:ext cx="10533888" cy="1626599"/>
          </a:xfrm>
          <a:prstGeom prst="rect">
            <a:avLst/>
          </a:prstGeom>
        </p:spPr>
        <p:txBody>
          <a:bodyPr wrap="square">
            <a:spAutoFit/>
          </a:bodyPr>
          <a:lstStyle/>
          <a:p>
            <a:pPr defTabSz="914400">
              <a:lnSpc>
                <a:spcPct val="89000"/>
              </a:lnSpc>
              <a:spcBef>
                <a:spcPct val="0"/>
              </a:spcBef>
            </a:pPr>
            <a:r>
              <a:rPr lang="zh-CN" altLang="en-US" sz="2800" dirty="0">
                <a:solidFill>
                  <a:schemeClr val="tx2"/>
                </a:solidFill>
                <a:latin typeface="+mj-lt"/>
                <a:ea typeface="+mj-ea"/>
                <a:cs typeface="+mj-cs"/>
              </a:rPr>
              <a:t>也就是说，HttpServlet虽然在service中帮我们写了请求方式的判断。但是针对每一种请求，业务逻辑代码是不同的，HttpServlet无法知晓子类想干嘛，所以就抽出七个方法，并且提供了默认实现：报405、400错误，提示请求不支持。</a:t>
            </a:r>
            <a:endParaRPr lang="zh-CN" altLang="en-US" sz="2800" dirty="0">
              <a:solidFill>
                <a:schemeClr val="tx2"/>
              </a:solidFill>
              <a:latin typeface="+mj-lt"/>
              <a:ea typeface="+mj-ea"/>
              <a:cs typeface="+mj-cs"/>
            </a:endParaRPr>
          </a:p>
        </p:txBody>
      </p:sp>
      <p:sp>
        <p:nvSpPr>
          <p:cNvPr id="7" name="文本框 6"/>
          <p:cNvSpPr txBox="1"/>
          <p:nvPr/>
        </p:nvSpPr>
        <p:spPr>
          <a:xfrm>
            <a:off x="1182624" y="4077317"/>
            <a:ext cx="10052304" cy="830997"/>
          </a:xfrm>
          <a:prstGeom prst="rect">
            <a:avLst/>
          </a:prstGeom>
          <a:noFill/>
        </p:spPr>
        <p:txBody>
          <a:bodyPr wrap="square" rtlCol="0">
            <a:spAutoFit/>
          </a:bodyPr>
          <a:lstStyle/>
          <a:p>
            <a:r>
              <a:rPr lang="zh-CN" altLang="en-US" sz="2400" dirty="0"/>
              <a:t>说白了，这个活是要我们自己干的，要我们程序员自己重写这些方法，去实现具体的业务逻辑！</a:t>
            </a:r>
            <a:endParaRPr lang="zh-CN" altLang="en-US" sz="2400" dirty="0"/>
          </a:p>
        </p:txBody>
      </p:sp>
      <p:sp>
        <p:nvSpPr>
          <p:cNvPr id="8" name="文本框 7"/>
          <p:cNvSpPr txBox="1"/>
          <p:nvPr/>
        </p:nvSpPr>
        <p:spPr>
          <a:xfrm>
            <a:off x="1207008" y="5192268"/>
            <a:ext cx="9180576" cy="707886"/>
          </a:xfrm>
          <a:prstGeom prst="rect">
            <a:avLst/>
          </a:prstGeom>
          <a:noFill/>
        </p:spPr>
        <p:txBody>
          <a:bodyPr wrap="square" rtlCol="0">
            <a:spAutoFit/>
          </a:bodyPr>
          <a:lstStyle/>
          <a:p>
            <a:r>
              <a:rPr lang="zh-CN" altLang="en-US" sz="2000" dirty="0"/>
              <a:t>其实，这里就引入了</a:t>
            </a:r>
            <a:r>
              <a:rPr lang="zh-CN" altLang="en-US" sz="2000" dirty="0">
                <a:solidFill>
                  <a:srgbClr val="FF0000"/>
                </a:solidFill>
              </a:rPr>
              <a:t>设计模式</a:t>
            </a:r>
            <a:r>
              <a:rPr lang="zh-CN" altLang="en-US" sz="2000" dirty="0"/>
              <a:t>的概念，这是很重要的一个概念，这里简单介绍一下吧，</a:t>
            </a:r>
            <a:r>
              <a:rPr lang="en-US" altLang="zh-CN" sz="2000" dirty="0"/>
              <a:t>Servlet</a:t>
            </a:r>
            <a:r>
              <a:rPr lang="zh-CN" altLang="en-US" sz="2000" dirty="0"/>
              <a:t>在这里使用的是</a:t>
            </a:r>
            <a:r>
              <a:rPr lang="zh-CN" altLang="en-US" sz="2000" dirty="0">
                <a:solidFill>
                  <a:srgbClr val="FF0000"/>
                </a:solidFill>
              </a:rPr>
              <a:t>模板方法模式。</a:t>
            </a:r>
            <a:endParaRPr lang="zh-CN" altLang="en-US" sz="2000" dirty="0">
              <a:solidFill>
                <a:srgbClr val="FF0000"/>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19"/>
            <a:ext cx="662025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圆角 8"/>
          <p:cNvSpPr/>
          <p:nvPr/>
        </p:nvSpPr>
        <p:spPr>
          <a:xfrm>
            <a:off x="6620256" y="-42101"/>
            <a:ext cx="5571744" cy="280214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dirty="0">
                <a:solidFill>
                  <a:schemeClr val="tx1"/>
                </a:solidFill>
              </a:rPr>
              <a:t>父类把能写的逻辑都写完，把不确定的业务代码抽成一个方法，调用它。</a:t>
            </a:r>
            <a:endParaRPr lang="en-US" altLang="zh-CN" sz="2400" dirty="0">
              <a:solidFill>
                <a:schemeClr val="tx1"/>
              </a:solidFill>
            </a:endParaRPr>
          </a:p>
          <a:p>
            <a:pPr algn="ctr"/>
            <a:r>
              <a:rPr lang="zh-CN" altLang="en-US" sz="2400" dirty="0">
                <a:solidFill>
                  <a:schemeClr val="tx1"/>
                </a:solidFill>
              </a:rPr>
              <a:t>当子类重写该方法，整个业务代码就活了。这就是</a:t>
            </a:r>
            <a:r>
              <a:rPr lang="zh-CN" altLang="en-US" sz="2400" dirty="0">
                <a:solidFill>
                  <a:srgbClr val="FF0000"/>
                </a:solidFill>
              </a:rPr>
              <a:t>模板方法模式</a:t>
            </a:r>
            <a:endParaRPr lang="zh-CN" altLang="en-US" sz="2400" dirty="0">
              <a:solidFill>
                <a:srgbClr val="FF0000"/>
              </a:solidFill>
            </a:endParaRPr>
          </a:p>
        </p:txBody>
      </p:sp>
      <p:pic>
        <p:nvPicPr>
          <p:cNvPr id="81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3887" y="2749726"/>
            <a:ext cx="5823665" cy="42036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8194"/>
                                        </p:tgtEl>
                                        <p:attrNameLst>
                                          <p:attrName>style.visibility</p:attrName>
                                        </p:attrNameLst>
                                      </p:cBhvr>
                                      <p:to>
                                        <p:strVal val="visible"/>
                                      </p:to>
                                    </p:set>
                                    <p:anim calcmode="lin" valueType="num">
                                      <p:cBhvr additive="base">
                                        <p:cTn id="32" dur="500" fill="hold"/>
                                        <p:tgtEl>
                                          <p:spTgt spid="8194"/>
                                        </p:tgtEl>
                                        <p:attrNameLst>
                                          <p:attrName>ppt_x</p:attrName>
                                        </p:attrNameLst>
                                      </p:cBhvr>
                                      <p:tavLst>
                                        <p:tav tm="0">
                                          <p:val>
                                            <p:strVal val="#ppt_x"/>
                                          </p:val>
                                        </p:tav>
                                        <p:tav tm="100000">
                                          <p:val>
                                            <p:strVal val="#ppt_x"/>
                                          </p:val>
                                        </p:tav>
                                      </p:tavLst>
                                    </p:anim>
                                    <p:anim calcmode="lin" valueType="num">
                                      <p:cBhvr additive="base">
                                        <p:cTn id="33"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8198"/>
                                        </p:tgtEl>
                                        <p:attrNameLst>
                                          <p:attrName>style.visibility</p:attrName>
                                        </p:attrNameLst>
                                      </p:cBhvr>
                                      <p:to>
                                        <p:strVal val="visible"/>
                                      </p:to>
                                    </p:set>
                                    <p:anim calcmode="lin" valueType="num">
                                      <p:cBhvr additive="base">
                                        <p:cTn id="44" dur="500" fill="hold"/>
                                        <p:tgtEl>
                                          <p:spTgt spid="8198"/>
                                        </p:tgtEl>
                                        <p:attrNameLst>
                                          <p:attrName>ppt_x</p:attrName>
                                        </p:attrNameLst>
                                      </p:cBhvr>
                                      <p:tavLst>
                                        <p:tav tm="0">
                                          <p:val>
                                            <p:strVal val="#ppt_x"/>
                                          </p:val>
                                        </p:tav>
                                        <p:tav tm="100000">
                                          <p:val>
                                            <p:strVal val="#ppt_x"/>
                                          </p:val>
                                        </p:tav>
                                      </p:tavLst>
                                    </p:anim>
                                    <p:anim calcmode="lin" valueType="num">
                                      <p:cBhvr additive="base">
                                        <p:cTn id="45" dur="500" fill="hold"/>
                                        <p:tgtEl>
                                          <p:spTgt spid="81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Servlet</a:t>
            </a:r>
            <a:br>
              <a:rPr lang="en-US" altLang="zh-CN" dirty="0"/>
            </a:br>
            <a:r>
              <a:rPr lang="zh-CN" altLang="en-US" dirty="0"/>
              <a:t>实际开发运用到的东西</a:t>
            </a:r>
            <a:endParaRPr lang="zh-CN" altLang="en-US" dirty="0"/>
          </a:p>
        </p:txBody>
      </p:sp>
      <p:sp>
        <p:nvSpPr>
          <p:cNvPr id="5" name="文本占位符 4"/>
          <p:cNvSpPr>
            <a:spLocks noGrp="1"/>
          </p:cNvSpPr>
          <p:nvPr>
            <p:ph type="body" idx="1"/>
          </p:nvPr>
        </p:nvSpPr>
        <p:spPr/>
        <p:txBody>
          <a:bodyPr>
            <a:normAutofit/>
          </a:bodyPr>
          <a:lstStyle/>
          <a:p>
            <a:r>
              <a:rPr lang="zh-CN" altLang="en-US" sz="2800" dirty="0"/>
              <a:t>直男描述</a:t>
            </a:r>
            <a:r>
              <a:rPr lang="en-US" altLang="zh-CN" sz="2800" dirty="0"/>
              <a:t>2333</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5400" y="576072"/>
            <a:ext cx="9601200" cy="1825752"/>
          </a:xfrm>
        </p:spPr>
        <p:txBody>
          <a:bodyPr>
            <a:noAutofit/>
          </a:bodyPr>
          <a:lstStyle/>
          <a:p>
            <a:r>
              <a:rPr lang="en-US" altLang="zh-CN" sz="2400" dirty="0"/>
              <a:t>ServletContext</a:t>
            </a:r>
            <a:r>
              <a:rPr lang="zh-CN" altLang="en-US" sz="2400" dirty="0"/>
              <a:t>与</a:t>
            </a:r>
            <a:r>
              <a:rPr lang="en-US" altLang="zh-CN" sz="2400" dirty="0"/>
              <a:t>ServletConfig</a:t>
            </a:r>
            <a:r>
              <a:rPr lang="zh-CN" altLang="en-US" sz="2400" dirty="0"/>
              <a:t>对象</a:t>
            </a:r>
            <a:br>
              <a:rPr lang="zh-CN" altLang="en-US" sz="2400" dirty="0"/>
            </a:br>
            <a:r>
              <a:rPr lang="zh-CN" altLang="en-US" sz="2400" dirty="0"/>
              <a:t>	 对于每一个应用程序，</a:t>
            </a:r>
            <a:r>
              <a:rPr lang="en-US" altLang="zh-CN" sz="2400" dirty="0"/>
              <a:t>Servlet</a:t>
            </a:r>
            <a:r>
              <a:rPr lang="zh-CN" altLang="en-US" sz="2400" dirty="0"/>
              <a:t>容器还会创建一个</a:t>
            </a:r>
            <a:r>
              <a:rPr lang="en-US" altLang="zh-CN" sz="2400" dirty="0"/>
              <a:t>ServletContext</a:t>
            </a:r>
            <a:r>
              <a:rPr lang="zh-CN" altLang="en-US" sz="2400" dirty="0"/>
              <a:t>对象。这个对象中封装了上下文（应用程序）的环境详情。每个应用程序只有一个</a:t>
            </a:r>
            <a:r>
              <a:rPr lang="en-US" altLang="zh-CN" sz="2400" dirty="0"/>
              <a:t>ServletContext</a:t>
            </a:r>
            <a:r>
              <a:rPr lang="zh-CN" altLang="en-US" sz="2400" dirty="0"/>
              <a:t>。每个</a:t>
            </a:r>
            <a:r>
              <a:rPr lang="en-US" altLang="zh-CN" sz="2400" dirty="0"/>
              <a:t>Servlet</a:t>
            </a:r>
            <a:r>
              <a:rPr lang="zh-CN" altLang="en-US" sz="2400" dirty="0"/>
              <a:t>对象也都有一个封装</a:t>
            </a:r>
            <a:r>
              <a:rPr lang="en-US" altLang="zh-CN" sz="2400" dirty="0"/>
              <a:t>Servlet</a:t>
            </a:r>
            <a:r>
              <a:rPr lang="zh-CN" altLang="en-US" sz="2400" dirty="0"/>
              <a:t>配置的</a:t>
            </a:r>
            <a:r>
              <a:rPr lang="en-US" altLang="zh-CN" sz="2400" dirty="0"/>
              <a:t>ServletConfig</a:t>
            </a:r>
            <a:r>
              <a:rPr lang="zh-CN" altLang="en-US" sz="2400" dirty="0"/>
              <a:t>对象。</a:t>
            </a:r>
            <a:br>
              <a:rPr lang="en-US" altLang="zh-CN" sz="2400" dirty="0"/>
            </a:br>
            <a:br>
              <a:rPr lang="zh-CN" altLang="en-US" sz="2400" dirty="0"/>
            </a:br>
            <a:r>
              <a:rPr lang="zh-CN" altLang="en-US" sz="2400" dirty="0"/>
              <a:t>	</a:t>
            </a:r>
            <a:br>
              <a:rPr lang="en-US" altLang="zh-CN" sz="2400" dirty="0"/>
            </a:br>
            <a:endParaRPr lang="zh-CN" altLang="en-US" sz="2400" dirty="0"/>
          </a:p>
        </p:txBody>
      </p:sp>
      <p:sp>
        <p:nvSpPr>
          <p:cNvPr id="5" name="文本框 4"/>
          <p:cNvSpPr txBox="1"/>
          <p:nvPr/>
        </p:nvSpPr>
        <p:spPr>
          <a:xfrm>
            <a:off x="1295400" y="3048000"/>
            <a:ext cx="9957816" cy="3046988"/>
          </a:xfrm>
          <a:prstGeom prst="rect">
            <a:avLst/>
          </a:prstGeom>
          <a:noFill/>
        </p:spPr>
        <p:txBody>
          <a:bodyPr wrap="square" rtlCol="0">
            <a:spAutoFit/>
          </a:bodyPr>
          <a:lstStyle/>
          <a:p>
            <a:r>
              <a:rPr lang="en-US" altLang="zh-CN" sz="2400" dirty="0"/>
              <a:t>ServletContext</a:t>
            </a:r>
            <a:r>
              <a:rPr lang="zh-CN" altLang="en-US" sz="2400" dirty="0"/>
              <a:t>对象：表示整个</a:t>
            </a:r>
            <a:r>
              <a:rPr lang="en-US" altLang="zh-CN" sz="2400" dirty="0"/>
              <a:t>JavaWeb</a:t>
            </a:r>
            <a:r>
              <a:rPr lang="zh-CN" altLang="en-US" sz="2400" dirty="0"/>
              <a:t>工程</a:t>
            </a:r>
            <a:br>
              <a:rPr lang="zh-CN" altLang="en-US" sz="2400" dirty="0"/>
            </a:br>
            <a:r>
              <a:rPr lang="zh-CN" altLang="en-US" sz="2400" dirty="0"/>
              <a:t>		</a:t>
            </a:r>
            <a:r>
              <a:rPr lang="en-US" altLang="zh-CN" sz="2400" dirty="0"/>
              <a:t>Context</a:t>
            </a:r>
            <a:r>
              <a:rPr lang="zh-CN" altLang="en-US" sz="2400" dirty="0"/>
              <a:t>对象是一个域对象，代表可以从中存取数据</a:t>
            </a:r>
            <a:br>
              <a:rPr lang="zh-CN" altLang="en-US" sz="2400" dirty="0"/>
            </a:br>
            <a:r>
              <a:rPr lang="zh-CN" altLang="en-US" sz="2400" dirty="0"/>
              <a:t>		这个对象貌似还是静态的，在工程中不同的</a:t>
            </a:r>
            <a:r>
              <a:rPr lang="en-US" altLang="zh-CN" sz="2400" dirty="0"/>
              <a:t>Servlet</a:t>
            </a:r>
            <a:r>
              <a:rPr lang="zh-CN" altLang="en-US" sz="2400" dirty="0"/>
              <a:t>中</a:t>
            </a:r>
            <a:r>
              <a:rPr lang="en-US" altLang="zh-CN" sz="2400" dirty="0"/>
              <a:t>new</a:t>
            </a:r>
            <a:r>
              <a:rPr lang="zh-CN" altLang="en-US" sz="2400" dirty="0"/>
              <a:t>出</a:t>
            </a:r>
            <a:r>
              <a:rPr lang="en-US" altLang="zh-CN" sz="2400" dirty="0"/>
              <a:t>ServletContext</a:t>
            </a:r>
            <a:r>
              <a:rPr lang="zh-CN" altLang="en-US" sz="2400" dirty="0"/>
              <a:t>都一样</a:t>
            </a:r>
            <a:endParaRPr lang="en-US" altLang="zh-CN" sz="2400" dirty="0"/>
          </a:p>
          <a:p>
            <a:br>
              <a:rPr lang="zh-CN" altLang="en-US" sz="2400" dirty="0"/>
            </a:br>
            <a:r>
              <a:rPr lang="en-US" altLang="zh-CN" sz="2400" dirty="0"/>
              <a:t>ServletConfig</a:t>
            </a:r>
            <a:r>
              <a:rPr lang="zh-CN" altLang="en-US" sz="2400" dirty="0"/>
              <a:t>对象：表示的是某一个</a:t>
            </a:r>
            <a:r>
              <a:rPr lang="en-US" altLang="zh-CN" sz="2400" dirty="0"/>
              <a:t>Servlet</a:t>
            </a:r>
            <a:r>
              <a:rPr lang="zh-CN" altLang="en-US" sz="2400" dirty="0"/>
              <a:t>中的配置文件</a:t>
            </a:r>
            <a:br>
              <a:rPr lang="zh-CN" altLang="en-US" sz="2400" dirty="0"/>
            </a:br>
            <a:r>
              <a:rPr lang="zh-CN" altLang="en-US" sz="2400" dirty="0"/>
              <a:t>	</a:t>
            </a:r>
            <a:r>
              <a:rPr lang="en-US" altLang="zh-CN" sz="2400" dirty="0"/>
              <a:t>ServletContext</a:t>
            </a:r>
            <a:r>
              <a:rPr lang="zh-CN" altLang="en-US" sz="2400" dirty="0"/>
              <a:t>与</a:t>
            </a:r>
            <a:r>
              <a:rPr lang="en-US" altLang="zh-CN" sz="2400" dirty="0"/>
              <a:t>application</a:t>
            </a:r>
            <a:r>
              <a:rPr lang="zh-CN" altLang="en-US" sz="2400" dirty="0"/>
              <a:t>的异同</a:t>
            </a:r>
            <a:endParaRPr lang="en-US" altLang="zh-CN" sz="2400" dirty="0"/>
          </a:p>
          <a:p>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144634"/>
            <a:ext cx="9357360" cy="513733"/>
          </a:xfrm>
        </p:spPr>
        <p:txBody>
          <a:bodyPr>
            <a:noAutofit/>
          </a:bodyPr>
          <a:lstStyle/>
          <a:p>
            <a:r>
              <a:rPr lang="en-US" altLang="zh-CN" sz="2400" dirty="0"/>
              <a:t>ServletConfig</a:t>
            </a:r>
            <a:r>
              <a:rPr lang="zh-CN" altLang="en-US" sz="2400" dirty="0"/>
              <a:t>配置</a:t>
            </a:r>
            <a:br>
              <a:rPr lang="zh-CN" altLang="en-US" sz="1800" dirty="0"/>
            </a:br>
            <a:r>
              <a:rPr lang="zh-CN" altLang="en-US" sz="1800" dirty="0"/>
              <a:t>	</a:t>
            </a:r>
            <a:br>
              <a:rPr lang="en-US" altLang="zh-CN" sz="1800" dirty="0"/>
            </a:br>
            <a:br>
              <a:rPr lang="en-US" altLang="zh-CN" sz="1800" dirty="0"/>
            </a:br>
            <a:br>
              <a:rPr lang="en-US" altLang="zh-CN" sz="1800" dirty="0"/>
            </a:br>
            <a:br>
              <a:rPr lang="en-US" altLang="zh-CN" sz="1800" dirty="0"/>
            </a:br>
            <a:r>
              <a:rPr lang="en-US" altLang="zh-CN" sz="1800" dirty="0"/>
              <a:t>			</a:t>
            </a:r>
            <a:endParaRPr lang="zh-CN" altLang="en-US" sz="1800" dirty="0"/>
          </a:p>
        </p:txBody>
      </p:sp>
      <p:sp>
        <p:nvSpPr>
          <p:cNvPr id="4" name="文本框 3"/>
          <p:cNvSpPr txBox="1"/>
          <p:nvPr/>
        </p:nvSpPr>
        <p:spPr>
          <a:xfrm>
            <a:off x="757798" y="658367"/>
            <a:ext cx="3176016" cy="4401205"/>
          </a:xfrm>
          <a:prstGeom prst="rect">
            <a:avLst/>
          </a:prstGeom>
          <a:noFill/>
        </p:spPr>
        <p:txBody>
          <a:bodyPr wrap="square" rtlCol="0">
            <a:spAutoFit/>
          </a:bodyPr>
          <a:lstStyle/>
          <a:p>
            <a:r>
              <a:rPr lang="zh-CN" altLang="en-US" sz="2000" dirty="0"/>
              <a:t>翻译过来就是“</a:t>
            </a:r>
            <a:r>
              <a:rPr lang="en-US" altLang="zh-CN" sz="2000" dirty="0"/>
              <a:t>Servle</a:t>
            </a:r>
            <a:r>
              <a:rPr lang="zh-CN" altLang="en-US" sz="2000" dirty="0"/>
              <a:t>配置”。</a:t>
            </a:r>
            <a:endParaRPr lang="en-US" altLang="zh-CN" sz="2000" dirty="0"/>
          </a:p>
          <a:p>
            <a:r>
              <a:rPr lang="zh-CN" altLang="en-US" sz="2000" dirty="0"/>
              <a:t>我们在哪配置</a:t>
            </a:r>
            <a:r>
              <a:rPr lang="en-US" altLang="zh-CN" sz="2000" dirty="0"/>
              <a:t>Servlet</a:t>
            </a:r>
            <a:r>
              <a:rPr lang="zh-CN" altLang="en-US" sz="2000" dirty="0"/>
              <a:t>来着？</a:t>
            </a:r>
            <a:r>
              <a:rPr lang="en-US" altLang="zh-CN" sz="2000" dirty="0"/>
              <a:t>web.xml</a:t>
            </a:r>
            <a:r>
              <a:rPr lang="zh-CN" altLang="en-US" sz="2000" dirty="0"/>
              <a:t>。</a:t>
            </a:r>
            <a:endParaRPr lang="en-US" altLang="zh-CN" sz="2000" dirty="0"/>
          </a:p>
          <a:p>
            <a:br>
              <a:rPr lang="zh-CN" altLang="en-US" sz="2000" dirty="0"/>
            </a:br>
            <a:r>
              <a:rPr lang="zh-CN" altLang="en-US" sz="2000" dirty="0"/>
              <a:t>问题是：你会用</a:t>
            </a:r>
            <a:r>
              <a:rPr lang="en-US" altLang="zh-CN" sz="2000" dirty="0"/>
              <a:t>dom4j</a:t>
            </a:r>
            <a:r>
              <a:rPr lang="zh-CN" altLang="en-US" sz="2000" dirty="0"/>
              <a:t>解析</a:t>
            </a:r>
            <a:r>
              <a:rPr lang="en-US" altLang="zh-CN" sz="2000" dirty="0"/>
              <a:t>xml</a:t>
            </a:r>
            <a:r>
              <a:rPr lang="zh-CN" altLang="en-US" sz="2000" dirty="0"/>
              <a:t>得到对象吗？</a:t>
            </a:r>
            <a:endParaRPr lang="en-US" altLang="zh-CN" sz="2000" dirty="0"/>
          </a:p>
          <a:p>
            <a:endParaRPr lang="en-US" altLang="zh-CN" sz="2000" dirty="0"/>
          </a:p>
          <a:p>
            <a:r>
              <a:rPr lang="zh-CN" altLang="en-US" sz="2000" dirty="0"/>
              <a:t>不过</a:t>
            </a:r>
            <a:r>
              <a:rPr lang="en-US" altLang="zh-CN" sz="2000" dirty="0"/>
              <a:t>TomCat</a:t>
            </a:r>
            <a:r>
              <a:rPr lang="zh-CN" altLang="en-US" sz="2000" dirty="0"/>
              <a:t>都帮我们搞定辣</a:t>
            </a:r>
            <a:endParaRPr lang="en-US" altLang="zh-CN" sz="2000" dirty="0"/>
          </a:p>
          <a:p>
            <a:r>
              <a:rPr lang="zh-CN" altLang="en-US" sz="2000" dirty="0"/>
              <a:t>	</a:t>
            </a:r>
            <a:endParaRPr lang="en-US" altLang="zh-CN" sz="2000" dirty="0"/>
          </a:p>
          <a:p>
            <a:r>
              <a:rPr lang="zh-CN" altLang="en-US" sz="2000" dirty="0"/>
              <a:t>封装了 </a:t>
            </a:r>
            <a:r>
              <a:rPr lang="en-US" altLang="zh-CN" sz="2000" dirty="0"/>
              <a:t>Serlvet </a:t>
            </a:r>
            <a:r>
              <a:rPr lang="zh-CN" altLang="en-US" sz="2000" dirty="0"/>
              <a:t>的配置信息</a:t>
            </a:r>
            <a:r>
              <a:rPr lang="en-US" altLang="zh-CN" sz="2000" dirty="0"/>
              <a:t>, </a:t>
            </a:r>
            <a:r>
              <a:rPr lang="zh-CN" altLang="en-US" sz="2000" dirty="0"/>
              <a:t>并且可以获取 </a:t>
            </a:r>
            <a:r>
              <a:rPr lang="en-US" altLang="zh-CN" sz="2000" dirty="0"/>
              <a:t>ServletContext </a:t>
            </a:r>
            <a:r>
              <a:rPr lang="zh-CN" altLang="en-US" sz="2000" dirty="0"/>
              <a:t>对象</a:t>
            </a:r>
            <a:endParaRPr lang="zh-CN" altLang="en-US" sz="2000"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3814" y="101552"/>
            <a:ext cx="8364866" cy="5653072"/>
          </a:xfrm>
          <a:prstGeom prst="rect">
            <a:avLst/>
          </a:prstGeom>
        </p:spPr>
      </p:pic>
      <p:sp>
        <p:nvSpPr>
          <p:cNvPr id="8" name="文本框 7"/>
          <p:cNvSpPr txBox="1"/>
          <p:nvPr/>
        </p:nvSpPr>
        <p:spPr>
          <a:xfrm>
            <a:off x="883022" y="6014967"/>
            <a:ext cx="5813386" cy="400110"/>
          </a:xfrm>
          <a:prstGeom prst="rect">
            <a:avLst/>
          </a:prstGeom>
          <a:noFill/>
        </p:spPr>
        <p:txBody>
          <a:bodyPr wrap="none" rtlCol="0">
            <a:spAutoFit/>
          </a:bodyPr>
          <a:lstStyle/>
          <a:p>
            <a:r>
              <a:rPr lang="zh-CN" altLang="en-US" sz="2000" dirty="0"/>
              <a:t>让我们看一下配置</a:t>
            </a:r>
            <a:r>
              <a:rPr lang="en-US" altLang="zh-CN" sz="2000" dirty="0"/>
              <a:t>Servlet</a:t>
            </a:r>
            <a:r>
              <a:rPr lang="zh-CN" altLang="en-US" sz="2000" dirty="0"/>
              <a:t>初始化参数的大概格式！</a:t>
            </a:r>
            <a:endParaRPr lang="zh-CN" altLang="en-US" sz="2000" dirty="0"/>
          </a:p>
        </p:txBody>
      </p:sp>
      <p:pic>
        <p:nvPicPr>
          <p:cNvPr id="10" name="图片 9"/>
          <p:cNvPicPr>
            <a:picLocks noChangeAspect="1"/>
          </p:cNvPicPr>
          <p:nvPr/>
        </p:nvPicPr>
        <p:blipFill>
          <a:blip r:embed="rId2"/>
          <a:stretch>
            <a:fillRect/>
          </a:stretch>
        </p:blipFill>
        <p:spPr>
          <a:xfrm>
            <a:off x="0" y="0"/>
            <a:ext cx="7016836" cy="6858000"/>
          </a:xfrm>
          <a:prstGeom prst="rect">
            <a:avLst/>
          </a:prstGeom>
        </p:spPr>
      </p:pic>
      <p:sp>
        <p:nvSpPr>
          <p:cNvPr id="12" name="矩形: 圆角 11"/>
          <p:cNvSpPr/>
          <p:nvPr/>
        </p:nvSpPr>
        <p:spPr>
          <a:xfrm>
            <a:off x="7016836" y="0"/>
            <a:ext cx="5175164" cy="6858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zh-CN" dirty="0"/>
              <a:t>//getInitParameter(String name): </a:t>
            </a:r>
            <a:r>
              <a:rPr lang="zh-CN" altLang="en-US" dirty="0"/>
              <a:t>获取指定参数名的初始化参数</a:t>
            </a:r>
            <a:endParaRPr lang="zh-CN" altLang="en-US" dirty="0"/>
          </a:p>
          <a:p>
            <a:r>
              <a:rPr lang="en-US" altLang="zh-CN" dirty="0"/>
              <a:t>//getServletName(); </a:t>
            </a:r>
            <a:r>
              <a:rPr lang="zh-CN" altLang="en-US" dirty="0"/>
              <a:t>可以获得当前</a:t>
            </a:r>
            <a:r>
              <a:rPr lang="en-US" altLang="zh-CN" dirty="0"/>
              <a:t>Servlet</a:t>
            </a:r>
            <a:r>
              <a:rPr lang="zh-CN" altLang="en-US" dirty="0"/>
              <a:t>的名字（这里不举例了）</a:t>
            </a:r>
            <a:endParaRPr lang="zh-CN" altLang="en-US" dirty="0"/>
          </a:p>
          <a:p>
            <a:r>
              <a:rPr lang="en-US" altLang="zh-CN" dirty="0"/>
              <a:t>//getInitParameterNames(): </a:t>
            </a:r>
            <a:r>
              <a:rPr lang="zh-CN" altLang="en-US" dirty="0"/>
              <a:t>获取参数名组成的 </a:t>
            </a:r>
            <a:r>
              <a:rPr lang="en-US" altLang="zh-CN" dirty="0"/>
              <a:t>Enumeration </a:t>
            </a:r>
            <a:r>
              <a:rPr lang="zh-CN" altLang="en-US" dirty="0"/>
              <a:t>对象</a:t>
            </a:r>
            <a:r>
              <a:rPr lang="en-US" altLang="zh-CN" dirty="0"/>
              <a:t>.</a:t>
            </a:r>
            <a:r>
              <a:rPr lang="zh-CN" altLang="en-US" dirty="0"/>
              <a:t>（获取所有</a:t>
            </a:r>
            <a:r>
              <a:rPr lang="en-US" altLang="zh-CN" dirty="0"/>
              <a:t>name</a:t>
            </a:r>
            <a:r>
              <a:rPr lang="zh-CN" altLang="en-US" dirty="0"/>
              <a:t>的值）</a:t>
            </a:r>
            <a:endParaRPr lang="zh-CN" altLang="en-US" dirty="0"/>
          </a:p>
          <a:p>
            <a:r>
              <a:rPr lang="en-US" altLang="zh-CN" dirty="0"/>
              <a:t>//Enumeration </a:t>
            </a:r>
            <a:r>
              <a:rPr lang="zh-CN" altLang="en-US" dirty="0"/>
              <a:t>（枚举） 类比</a:t>
            </a:r>
            <a:r>
              <a:rPr lang="en-US" altLang="zh-CN" dirty="0"/>
              <a:t>Iterator</a:t>
            </a:r>
            <a:r>
              <a:rPr lang="zh-CN" altLang="en-US" dirty="0"/>
              <a:t>（迭代）</a:t>
            </a:r>
            <a:endParaRPr lang="zh-CN" altLang="en-US" dirty="0"/>
          </a:p>
          <a:p>
            <a:r>
              <a:rPr lang="en-US" altLang="zh-CN" dirty="0"/>
              <a:t>-------------------------------------------------------------------------</a:t>
            </a:r>
            <a:endParaRPr lang="en-US" altLang="zh-CN" dirty="0"/>
          </a:p>
          <a:p>
            <a:r>
              <a:rPr lang="en-US" altLang="zh-CN" dirty="0"/>
              <a:t>String user = servletConfig.getInitParameter("user");</a:t>
            </a:r>
            <a:endParaRPr lang="en-US" altLang="zh-CN" dirty="0"/>
          </a:p>
          <a:p>
            <a:r>
              <a:rPr lang="en-US" altLang="zh-CN" dirty="0"/>
              <a:t>//</a:t>
            </a:r>
            <a:r>
              <a:rPr lang="zh-CN" altLang="en-US" dirty="0"/>
              <a:t>注意这里</a:t>
            </a:r>
            <a:r>
              <a:rPr lang="en-US" altLang="zh-CN" dirty="0"/>
              <a:t>user</a:t>
            </a:r>
            <a:r>
              <a:rPr lang="zh-CN" altLang="en-US" dirty="0"/>
              <a:t>获取的是的是参数值</a:t>
            </a:r>
            <a:endParaRPr lang="zh-CN" altLang="en-US" dirty="0"/>
          </a:p>
          <a:p>
            <a:r>
              <a:rPr lang="en-US" altLang="zh-CN" dirty="0"/>
              <a:t>System.out.println("user</a:t>
            </a:r>
            <a:r>
              <a:rPr lang="zh-CN" altLang="en-US" dirty="0"/>
              <a:t>： </a:t>
            </a:r>
            <a:r>
              <a:rPr lang="en-US" altLang="zh-CN" dirty="0"/>
              <a:t>" + user);</a:t>
            </a:r>
            <a:endParaRPr lang="en-US" altLang="zh-CN" dirty="0"/>
          </a:p>
          <a:p>
            <a:endParaRPr lang="zh-CN" altLang="en-US" dirty="0"/>
          </a:p>
          <a:p>
            <a:r>
              <a:rPr lang="en-US" altLang="zh-CN" dirty="0"/>
              <a:t>Enumeration&lt;String&gt; names = servletConfig.getInitParameterNames();</a:t>
            </a:r>
            <a:endParaRPr lang="en-US" altLang="zh-CN" dirty="0"/>
          </a:p>
          <a:p>
            <a:r>
              <a:rPr lang="en-US" altLang="zh-CN" dirty="0"/>
              <a:t>while(names.hasMoreElements()){</a:t>
            </a:r>
            <a:endParaRPr lang="en-US" altLang="zh-CN" dirty="0"/>
          </a:p>
          <a:p>
            <a:r>
              <a:rPr lang="en-US" altLang="zh-CN" dirty="0"/>
              <a:t>    String name = names.nextElement();</a:t>
            </a:r>
            <a:endParaRPr lang="en-US" altLang="zh-CN" dirty="0"/>
          </a:p>
          <a:p>
            <a:r>
              <a:rPr lang="en-US" altLang="zh-CN" dirty="0"/>
              <a:t>    String value = servletConfig.getInitParameter(name);</a:t>
            </a:r>
            <a:endParaRPr lang="en-US" altLang="zh-CN" dirty="0"/>
          </a:p>
          <a:p>
            <a:r>
              <a:rPr lang="en-US" altLang="zh-CN" dirty="0"/>
              <a:t>    System.out.println("^^" + name + ": " + value);</a:t>
            </a:r>
            <a:endParaRPr lang="en-US" altLang="zh-CN" dirty="0"/>
          </a:p>
          <a:p>
            <a:r>
              <a:rPr lang="en-US" altLang="zh-CN" dirty="0"/>
              <a:t>}</a:t>
            </a:r>
            <a:endParaRPr lang="en-US" altLang="zh-CN" dirty="0"/>
          </a:p>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8032" y="198120"/>
            <a:ext cx="9308592" cy="606552"/>
          </a:xfrm>
        </p:spPr>
        <p:txBody>
          <a:bodyPr>
            <a:normAutofit fontScale="90000"/>
          </a:bodyPr>
          <a:lstStyle/>
          <a:p>
            <a:r>
              <a:rPr lang="en-US" altLang="zh-CN" dirty="0"/>
              <a:t>ServletContext</a:t>
            </a:r>
            <a:endParaRPr lang="zh-CN" altLang="en-US" dirty="0"/>
          </a:p>
        </p:txBody>
      </p:sp>
      <p:sp>
        <p:nvSpPr>
          <p:cNvPr id="3" name="矩形 2"/>
          <p:cNvSpPr/>
          <p:nvPr/>
        </p:nvSpPr>
        <p:spPr>
          <a:xfrm>
            <a:off x="1018032" y="992231"/>
            <a:ext cx="9101328" cy="707886"/>
          </a:xfrm>
          <a:prstGeom prst="rect">
            <a:avLst/>
          </a:prstGeom>
        </p:spPr>
        <p:txBody>
          <a:bodyPr wrap="square">
            <a:spAutoFit/>
          </a:bodyPr>
          <a:lstStyle/>
          <a:p>
            <a:r>
              <a:rPr lang="zh-CN" altLang="en-US" sz="2000" dirty="0"/>
              <a:t>可以由 SerlvetConfig 获取:</a:t>
            </a:r>
            <a:endParaRPr lang="zh-CN" altLang="en-US" sz="2000" dirty="0"/>
          </a:p>
          <a:p>
            <a:r>
              <a:rPr lang="zh-CN" altLang="en-US" sz="2000" dirty="0"/>
              <a:t>	ServletContext servletContext = servletConfig.getServletContext();</a:t>
            </a:r>
            <a:endParaRPr lang="zh-CN" altLang="en-US" sz="2000" dirty="0"/>
          </a:p>
        </p:txBody>
      </p:sp>
      <p:sp>
        <p:nvSpPr>
          <p:cNvPr id="4" name="矩形 3"/>
          <p:cNvSpPr/>
          <p:nvPr/>
        </p:nvSpPr>
        <p:spPr>
          <a:xfrm>
            <a:off x="1121664" y="1827092"/>
            <a:ext cx="8497824" cy="1200329"/>
          </a:xfrm>
          <a:prstGeom prst="rect">
            <a:avLst/>
          </a:prstGeom>
        </p:spPr>
        <p:txBody>
          <a:bodyPr wrap="square">
            <a:spAutoFit/>
          </a:bodyPr>
          <a:lstStyle/>
          <a:p>
            <a:r>
              <a:rPr lang="zh-CN" altLang="en-US" dirty="0">
                <a:latin typeface="微软雅黑" panose="020B0503020204020204" charset="-122"/>
                <a:ea typeface="微软雅黑" panose="020B0503020204020204" charset="-122"/>
              </a:rPr>
              <a:t>该对象代表当前 </a:t>
            </a:r>
            <a:r>
              <a:rPr lang="en-US" altLang="zh-CN" dirty="0">
                <a:latin typeface="微软雅黑" panose="020B0503020204020204" charset="-122"/>
                <a:ea typeface="微软雅黑" panose="020B0503020204020204" charset="-122"/>
              </a:rPr>
              <a:t>WEB </a:t>
            </a:r>
            <a:r>
              <a:rPr lang="zh-CN" altLang="en-US" dirty="0">
                <a:latin typeface="微软雅黑" panose="020B0503020204020204" charset="-122"/>
                <a:ea typeface="微软雅黑" panose="020B0503020204020204" charset="-122"/>
              </a:rPr>
              <a:t>应用</a:t>
            </a:r>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可以认为 </a:t>
            </a:r>
            <a:r>
              <a:rPr lang="en-US" altLang="zh-CN" dirty="0">
                <a:latin typeface="微软雅黑" panose="020B0503020204020204" charset="-122"/>
                <a:ea typeface="微软雅黑" panose="020B0503020204020204" charset="-122"/>
              </a:rPr>
              <a:t>SerlvetContext </a:t>
            </a:r>
            <a:r>
              <a:rPr lang="zh-CN" altLang="en-US" dirty="0">
                <a:latin typeface="微软雅黑" panose="020B0503020204020204" charset="-122"/>
                <a:ea typeface="微软雅黑" panose="020B0503020204020204" charset="-122"/>
              </a:rPr>
              <a:t>是当前 </a:t>
            </a:r>
            <a:r>
              <a:rPr lang="en-US" altLang="zh-CN" dirty="0">
                <a:latin typeface="微软雅黑" panose="020B0503020204020204" charset="-122"/>
                <a:ea typeface="微软雅黑" panose="020B0503020204020204" charset="-122"/>
              </a:rPr>
              <a:t>WEB </a:t>
            </a:r>
            <a:r>
              <a:rPr lang="zh-CN" altLang="en-US" dirty="0">
                <a:latin typeface="微软雅黑" panose="020B0503020204020204" charset="-122"/>
                <a:ea typeface="微软雅黑" panose="020B0503020204020204" charset="-122"/>
              </a:rPr>
              <a:t>应用的一个大管家</a:t>
            </a:r>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可以从中获取到当前 </a:t>
            </a:r>
            <a:r>
              <a:rPr lang="en-US" altLang="zh-CN" dirty="0">
                <a:latin typeface="微软雅黑" panose="020B0503020204020204" charset="-122"/>
                <a:ea typeface="微软雅黑" panose="020B0503020204020204" charset="-122"/>
              </a:rPr>
              <a:t>WEB </a:t>
            </a:r>
            <a:r>
              <a:rPr lang="zh-CN" altLang="en-US" dirty="0">
                <a:latin typeface="微软雅黑" panose="020B0503020204020204" charset="-122"/>
                <a:ea typeface="微软雅黑" panose="020B0503020204020204" charset="-122"/>
              </a:rPr>
              <a:t>应用的各个方面的信息</a:t>
            </a:r>
            <a:r>
              <a:rPr lang="en-US" altLang="zh-CN" dirty="0">
                <a:latin typeface="微软雅黑" panose="020B0503020204020204" charset="-122"/>
                <a:ea typeface="微软雅黑" panose="020B0503020204020204" charset="-122"/>
              </a:rPr>
              <a:t>.</a:t>
            </a:r>
            <a:endParaRPr lang="en-US" altLang="zh-CN" dirty="0">
              <a:latin typeface="微软雅黑" panose="020B0503020204020204" charset="-122"/>
              <a:ea typeface="微软雅黑" panose="020B0503020204020204" charset="-122"/>
            </a:endParaRPr>
          </a:p>
          <a:p>
            <a:endParaRPr lang="en-US" altLang="zh-CN"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rPr>
              <a:t>相当于</a:t>
            </a:r>
            <a:r>
              <a:rPr lang="en-US" altLang="zh-CN" dirty="0">
                <a:latin typeface="微软雅黑" panose="020B0503020204020204" charset="-122"/>
                <a:ea typeface="微软雅黑" panose="020B0503020204020204" charset="-122"/>
              </a:rPr>
              <a:t>JSP</a:t>
            </a:r>
            <a:r>
              <a:rPr lang="zh-CN" altLang="en-US" dirty="0">
                <a:latin typeface="微软雅黑" panose="020B0503020204020204" charset="-122"/>
                <a:ea typeface="微软雅黑" panose="020B0503020204020204" charset="-122"/>
              </a:rPr>
              <a:t>内置对象中的</a:t>
            </a:r>
            <a:r>
              <a:rPr lang="en-US" altLang="zh-CN" dirty="0">
                <a:solidFill>
                  <a:srgbClr val="FF0000"/>
                </a:solidFill>
              </a:rPr>
              <a:t>application</a:t>
            </a:r>
            <a:endParaRPr lang="zh-CN" altLang="en-US" dirty="0">
              <a:solidFill>
                <a:srgbClr val="FF0000"/>
              </a:solidFill>
            </a:endParaRPr>
          </a:p>
        </p:txBody>
      </p:sp>
      <p:sp>
        <p:nvSpPr>
          <p:cNvPr id="6" name="矩形 5"/>
          <p:cNvSpPr/>
          <p:nvPr/>
        </p:nvSpPr>
        <p:spPr>
          <a:xfrm>
            <a:off x="1030225" y="3753345"/>
            <a:ext cx="4218432" cy="1077218"/>
          </a:xfrm>
          <a:prstGeom prst="rect">
            <a:avLst/>
          </a:prstGeom>
        </p:spPr>
        <p:txBody>
          <a:bodyPr wrap="square">
            <a:spAutoFit/>
          </a:bodyPr>
          <a:lstStyle/>
          <a:p>
            <a:r>
              <a:rPr lang="zh-CN" altLang="en-US" sz="1600" dirty="0">
                <a:latin typeface="微软雅黑" panose="020B0503020204020204" charset="-122"/>
                <a:ea typeface="微软雅黑" panose="020B0503020204020204" charset="-122"/>
              </a:rPr>
              <a:t>获取当前 </a:t>
            </a:r>
            <a:r>
              <a:rPr lang="en-US" altLang="zh-CN" sz="1600" dirty="0">
                <a:latin typeface="微软雅黑" panose="020B0503020204020204" charset="-122"/>
                <a:ea typeface="微软雅黑" panose="020B0503020204020204" charset="-122"/>
              </a:rPr>
              <a:t>WEB </a:t>
            </a:r>
            <a:r>
              <a:rPr lang="zh-CN" altLang="en-US" sz="1600" dirty="0">
                <a:latin typeface="微软雅黑" panose="020B0503020204020204" charset="-122"/>
                <a:ea typeface="微软雅黑" panose="020B0503020204020204" charset="-122"/>
              </a:rPr>
              <a:t>应用的初始化参数</a:t>
            </a:r>
            <a:endParaRPr lang="en-US" altLang="zh-CN"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a:p>
            <a:r>
              <a:rPr lang="zh-CN" altLang="en-US" sz="1600" dirty="0">
                <a:latin typeface="微软雅黑" panose="020B0503020204020204" charset="-122"/>
                <a:ea typeface="微软雅黑" panose="020B0503020204020204" charset="-122"/>
              </a:rPr>
              <a:t>是不是和刚才</a:t>
            </a:r>
            <a:r>
              <a:rPr lang="en-US" altLang="zh-CN" sz="1600" dirty="0">
                <a:latin typeface="微软雅黑" panose="020B0503020204020204" charset="-122"/>
                <a:ea typeface="微软雅黑" panose="020B0503020204020204" charset="-122"/>
              </a:rPr>
              <a:t>ServletConfig</a:t>
            </a:r>
            <a:r>
              <a:rPr lang="zh-CN" altLang="en-US" sz="1600" dirty="0">
                <a:latin typeface="微软雅黑" panose="020B0503020204020204" charset="-122"/>
                <a:ea typeface="微软雅黑" panose="020B0503020204020204" charset="-122"/>
              </a:rPr>
              <a:t>读取初始化参数很像呢</a:t>
            </a:r>
            <a:endParaRPr lang="zh-CN" altLang="en-US" sz="1600" dirty="0"/>
          </a:p>
        </p:txBody>
      </p:sp>
      <p:sp>
        <p:nvSpPr>
          <p:cNvPr id="7" name="矩形 6"/>
          <p:cNvSpPr/>
          <p:nvPr/>
        </p:nvSpPr>
        <p:spPr>
          <a:xfrm>
            <a:off x="1121664" y="3119136"/>
            <a:ext cx="2170176" cy="461665"/>
          </a:xfrm>
          <a:prstGeom prst="rect">
            <a:avLst/>
          </a:prstGeom>
        </p:spPr>
        <p:txBody>
          <a:bodyPr wrap="square">
            <a:spAutoFit/>
          </a:bodyPr>
          <a:lstStyle/>
          <a:p>
            <a:r>
              <a:rPr lang="zh-CN" altLang="en-US" sz="2400" dirty="0">
                <a:latin typeface="微软雅黑" panose="020B0503020204020204" charset="-122"/>
                <a:ea typeface="微软雅黑" panose="020B0503020204020204" charset="-122"/>
              </a:rPr>
              <a:t>主要功能</a:t>
            </a:r>
            <a:endParaRPr lang="zh-CN" altLang="en-US" sz="2400" dirty="0"/>
          </a:p>
        </p:txBody>
      </p:sp>
      <p:pic>
        <p:nvPicPr>
          <p:cNvPr id="8" name="图片 7"/>
          <p:cNvPicPr>
            <a:picLocks noChangeAspect="1"/>
          </p:cNvPicPr>
          <p:nvPr/>
        </p:nvPicPr>
        <p:blipFill>
          <a:blip r:embed="rId1"/>
          <a:stretch>
            <a:fillRect/>
          </a:stretch>
        </p:blipFill>
        <p:spPr>
          <a:xfrm>
            <a:off x="5568696" y="3154396"/>
            <a:ext cx="6469862" cy="3589707"/>
          </a:xfrm>
          <a:prstGeom prst="rect">
            <a:avLst/>
          </a:prstGeom>
        </p:spPr>
      </p:pic>
      <p:sp>
        <p:nvSpPr>
          <p:cNvPr id="9" name="文本框 8"/>
          <p:cNvSpPr txBox="1"/>
          <p:nvPr/>
        </p:nvSpPr>
        <p:spPr>
          <a:xfrm>
            <a:off x="1018032" y="4917352"/>
            <a:ext cx="3657600" cy="923330"/>
          </a:xfrm>
          <a:prstGeom prst="rect">
            <a:avLst/>
          </a:prstGeom>
          <a:noFill/>
        </p:spPr>
        <p:txBody>
          <a:bodyPr wrap="square" rtlCol="0">
            <a:spAutoFit/>
          </a:bodyPr>
          <a:lstStyle/>
          <a:p>
            <a:r>
              <a:rPr lang="zh-CN" altLang="en-US" dirty="0"/>
              <a:t>还有最常用的两个方法</a:t>
            </a:r>
            <a:endParaRPr lang="en-US" altLang="zh-CN" dirty="0"/>
          </a:p>
          <a:p>
            <a:r>
              <a:rPr lang="en-US" altLang="zh-CN" dirty="0"/>
              <a:t>ServletContext().setAttribute</a:t>
            </a:r>
            <a:r>
              <a:rPr lang="zh-CN" altLang="en-US" dirty="0"/>
              <a:t>和</a:t>
            </a:r>
            <a:endParaRPr lang="en-US" altLang="zh-CN" dirty="0"/>
          </a:p>
          <a:p>
            <a:r>
              <a:rPr lang="en-US" altLang="zh-CN" dirty="0"/>
              <a:t>ServletContext().getAttribute</a:t>
            </a:r>
            <a:endParaRPr lang="en-US" altLang="zh-CN" dirty="0"/>
          </a:p>
        </p:txBody>
      </p:sp>
      <p:sp>
        <p:nvSpPr>
          <p:cNvPr id="10" name="文本框 9"/>
          <p:cNvSpPr txBox="1"/>
          <p:nvPr/>
        </p:nvSpPr>
        <p:spPr>
          <a:xfrm>
            <a:off x="772668" y="5913106"/>
            <a:ext cx="4796028" cy="461665"/>
          </a:xfrm>
          <a:prstGeom prst="rect">
            <a:avLst/>
          </a:prstGeom>
          <a:noFill/>
        </p:spPr>
        <p:txBody>
          <a:bodyPr wrap="square" rtlCol="0">
            <a:spAutoFit/>
          </a:bodyPr>
          <a:lstStyle/>
          <a:p>
            <a:r>
              <a:rPr lang="zh-CN" altLang="en-US" sz="2400" dirty="0"/>
              <a:t>还有几个方法，大家可以了解一下！</a:t>
            </a:r>
            <a:endParaRPr lang="zh-CN" altLang="en-US" sz="2400" dirty="0"/>
          </a:p>
        </p:txBody>
      </p:sp>
      <p:pic>
        <p:nvPicPr>
          <p:cNvPr id="12" name="图片 11"/>
          <p:cNvPicPr>
            <a:picLocks noChangeAspect="1"/>
          </p:cNvPicPr>
          <p:nvPr/>
        </p:nvPicPr>
        <p:blipFill>
          <a:blip r:embed="rId2"/>
          <a:stretch>
            <a:fillRect/>
          </a:stretch>
        </p:blipFill>
        <p:spPr>
          <a:xfrm>
            <a:off x="151527" y="1542095"/>
            <a:ext cx="12308697" cy="15135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500"/>
                                        <p:tgtEl>
                                          <p:spTgt spid="6">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anim calcmode="lin" valueType="num">
                                      <p:cBhvr additive="base">
                                        <p:cTn id="3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8304" y="271272"/>
            <a:ext cx="9052560" cy="874776"/>
          </a:xfrm>
        </p:spPr>
        <p:txBody>
          <a:bodyPr/>
          <a:lstStyle/>
          <a:p>
            <a:r>
              <a:rPr lang="en-US" altLang="zh-CN" dirty="0"/>
              <a:t>Serlvet </a:t>
            </a:r>
            <a:r>
              <a:rPr lang="zh-CN" altLang="en-US" dirty="0"/>
              <a:t>中获取请求信息</a:t>
            </a:r>
            <a:endParaRPr lang="zh-CN" altLang="en-US" dirty="0"/>
          </a:p>
        </p:txBody>
      </p:sp>
      <p:sp>
        <p:nvSpPr>
          <p:cNvPr id="4" name="矩形 3"/>
          <p:cNvSpPr/>
          <p:nvPr/>
        </p:nvSpPr>
        <p:spPr>
          <a:xfrm>
            <a:off x="755184" y="2683236"/>
            <a:ext cx="4754860" cy="3970318"/>
          </a:xfrm>
          <a:prstGeom prst="rect">
            <a:avLst/>
          </a:prstGeom>
        </p:spPr>
        <p:txBody>
          <a:bodyPr wrap="square">
            <a:spAutoFit/>
          </a:bodyPr>
          <a:lstStyle/>
          <a:p>
            <a:r>
              <a:rPr lang="zh-CN" altLang="en-US" dirty="0"/>
              <a:t>Servlet 的 service() 方法用于应答请求: 因为每次请求都会调用 service() 方法</a:t>
            </a:r>
            <a:endParaRPr lang="en-US" altLang="zh-CN" dirty="0"/>
          </a:p>
          <a:p>
            <a:endParaRPr lang="zh-CN" altLang="en-US" dirty="0"/>
          </a:p>
          <a:p>
            <a:r>
              <a:rPr lang="zh-CN" altLang="en-US" dirty="0"/>
              <a:t>	public void service(ServletRequest request, ServletResponse response)throws ServletException, IOException</a:t>
            </a:r>
            <a:endParaRPr lang="en-US" altLang="zh-CN" dirty="0"/>
          </a:p>
          <a:p>
            <a:endParaRPr lang="zh-CN" altLang="en-US" dirty="0"/>
          </a:p>
          <a:p>
            <a:r>
              <a:rPr lang="zh-CN" altLang="en-US" dirty="0"/>
              <a:t>	ServletRequest: 封装了请求信息. 可以从中获取到任何的请求信息.</a:t>
            </a:r>
            <a:endParaRPr lang="zh-CN" altLang="en-US" dirty="0"/>
          </a:p>
          <a:p>
            <a:r>
              <a:rPr lang="zh-CN" altLang="en-US" dirty="0"/>
              <a:t>	ServletResponse: 封装了响应信息, 如果想给用户什么响应, 具体可以使用该接口的方法实现.</a:t>
            </a:r>
            <a:endParaRPr lang="zh-CN" altLang="en-US" dirty="0"/>
          </a:p>
          <a:p>
            <a:r>
              <a:rPr lang="zh-CN" altLang="en-US" dirty="0"/>
              <a:t>	这两个接口的实现类都是服务器给予实现的, 并在服务器调用 service 方法时传入.</a:t>
            </a:r>
            <a:endParaRPr lang="zh-CN" altLang="en-US" dirty="0"/>
          </a:p>
        </p:txBody>
      </p:sp>
      <p:sp>
        <p:nvSpPr>
          <p:cNvPr id="5" name="文本框 4"/>
          <p:cNvSpPr txBox="1"/>
          <p:nvPr/>
        </p:nvSpPr>
        <p:spPr>
          <a:xfrm>
            <a:off x="908304" y="1097714"/>
            <a:ext cx="8004048" cy="400110"/>
          </a:xfrm>
          <a:prstGeom prst="rect">
            <a:avLst/>
          </a:prstGeom>
          <a:noFill/>
        </p:spPr>
        <p:txBody>
          <a:bodyPr wrap="square" rtlCol="0">
            <a:spAutoFit/>
          </a:bodyPr>
          <a:lstStyle/>
          <a:p>
            <a:r>
              <a:rPr lang="zh-CN" altLang="en-US" sz="2000" dirty="0"/>
              <a:t>我们一般在开发时编写的</a:t>
            </a:r>
            <a:r>
              <a:rPr lang="en-US" altLang="zh-CN" sz="2000" dirty="0"/>
              <a:t>Servlet</a:t>
            </a:r>
            <a:r>
              <a:rPr lang="zh-CN" altLang="en-US" sz="2000" dirty="0"/>
              <a:t>类，都是直接继承</a:t>
            </a:r>
            <a:r>
              <a:rPr lang="en-US" altLang="zh-CN" sz="2000" dirty="0"/>
              <a:t>HttpServlet</a:t>
            </a:r>
            <a:r>
              <a:rPr lang="zh-CN" altLang="en-US" sz="2000" dirty="0"/>
              <a:t>类的</a:t>
            </a:r>
            <a:endParaRPr lang="zh-CN" altLang="en-US" sz="2000" dirty="0"/>
          </a:p>
        </p:txBody>
      </p:sp>
      <p:pic>
        <p:nvPicPr>
          <p:cNvPr id="6" name="图片 5"/>
          <p:cNvPicPr>
            <a:picLocks noChangeAspect="1"/>
          </p:cNvPicPr>
          <p:nvPr/>
        </p:nvPicPr>
        <p:blipFill>
          <a:blip r:embed="rId1"/>
          <a:stretch>
            <a:fillRect/>
          </a:stretch>
        </p:blipFill>
        <p:spPr>
          <a:xfrm>
            <a:off x="755184" y="1519594"/>
            <a:ext cx="10217616" cy="855926"/>
          </a:xfrm>
          <a:prstGeom prst="rect">
            <a:avLst/>
          </a:prstGeom>
        </p:spPr>
      </p:pic>
      <p:pic>
        <p:nvPicPr>
          <p:cNvPr id="7" name="图片 6"/>
          <p:cNvPicPr>
            <a:picLocks noChangeAspect="1"/>
          </p:cNvPicPr>
          <p:nvPr/>
        </p:nvPicPr>
        <p:blipFill>
          <a:blip r:embed="rId2"/>
          <a:stretch>
            <a:fillRect/>
          </a:stretch>
        </p:blipFill>
        <p:spPr>
          <a:xfrm>
            <a:off x="5688979" y="3200399"/>
            <a:ext cx="6446746" cy="3453155"/>
          </a:xfrm>
          <a:prstGeom prst="rect">
            <a:avLst/>
          </a:prstGeom>
        </p:spPr>
      </p:pic>
      <p:sp>
        <p:nvSpPr>
          <p:cNvPr id="8" name="文本框 7"/>
          <p:cNvSpPr txBox="1"/>
          <p:nvPr/>
        </p:nvSpPr>
        <p:spPr>
          <a:xfrm>
            <a:off x="7540752" y="2683236"/>
            <a:ext cx="3596640" cy="369332"/>
          </a:xfrm>
          <a:prstGeom prst="rect">
            <a:avLst/>
          </a:prstGeom>
          <a:noFill/>
        </p:spPr>
        <p:txBody>
          <a:bodyPr wrap="square" rtlCol="0">
            <a:spAutoFit/>
          </a:bodyPr>
          <a:lstStyle/>
          <a:p>
            <a:r>
              <a:rPr lang="zh-CN" altLang="en-US" dirty="0"/>
              <a:t>我们再来看一下他们的关系</a:t>
            </a:r>
            <a:endParaRPr lang="zh-CN" altLang="en-US" dirty="0"/>
          </a:p>
        </p:txBody>
      </p:sp>
      <p:sp>
        <p:nvSpPr>
          <p:cNvPr id="9" name="矩形: 圆角 8"/>
          <p:cNvSpPr/>
          <p:nvPr/>
        </p:nvSpPr>
        <p:spPr>
          <a:xfrm>
            <a:off x="2017406" y="1159639"/>
            <a:ext cx="8157188" cy="453872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3200" dirty="0"/>
              <a:t>小提示</a:t>
            </a:r>
            <a:endParaRPr lang="en-US" altLang="zh-CN" sz="3200" dirty="0"/>
          </a:p>
          <a:p>
            <a:pPr algn="ctr"/>
            <a:r>
              <a:rPr lang="zh-CN" altLang="en-US" sz="3200" dirty="0"/>
              <a:t>后面都是相关请求和响应类中具体的方法</a:t>
            </a:r>
            <a:endParaRPr lang="en-US" altLang="zh-CN" sz="3200" dirty="0"/>
          </a:p>
          <a:p>
            <a:pPr algn="ctr"/>
            <a:r>
              <a:rPr lang="zh-CN" altLang="en-US" sz="3200" dirty="0"/>
              <a:t>大概知道有这东西就可以了</a:t>
            </a:r>
            <a:endParaRPr lang="en-US" altLang="zh-CN" sz="3200" dirty="0"/>
          </a:p>
          <a:p>
            <a:pPr algn="ctr"/>
            <a:r>
              <a:rPr lang="zh-CN" altLang="en-US" sz="3200" dirty="0"/>
              <a:t>回头用的时候可以自己看看</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8"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8576" y="307848"/>
            <a:ext cx="10466832" cy="1485900"/>
          </a:xfrm>
        </p:spPr>
        <p:txBody>
          <a:bodyPr>
            <a:normAutofit/>
          </a:bodyPr>
          <a:lstStyle/>
          <a:p>
            <a:r>
              <a:rPr lang="en-US" altLang="zh-CN" sz="3200" dirty="0"/>
              <a:t>ServletRequest: </a:t>
            </a:r>
            <a:r>
              <a:rPr lang="zh-CN" altLang="en-US" sz="3200" dirty="0"/>
              <a:t>封装了请求信息</a:t>
            </a:r>
            <a:r>
              <a:rPr lang="en-US" altLang="zh-CN" sz="3200" dirty="0"/>
              <a:t>. </a:t>
            </a:r>
            <a:r>
              <a:rPr lang="zh-CN" altLang="en-US" sz="3200" dirty="0"/>
              <a:t>可以从中获取到任何的请求信息</a:t>
            </a:r>
            <a:r>
              <a:rPr lang="en-US" altLang="zh-CN" sz="3200" dirty="0"/>
              <a:t>.</a:t>
            </a:r>
            <a:endParaRPr lang="zh-CN" altLang="en-US" sz="3200" dirty="0"/>
          </a:p>
        </p:txBody>
      </p:sp>
      <p:sp>
        <p:nvSpPr>
          <p:cNvPr id="3" name="矩形 2"/>
          <p:cNvSpPr/>
          <p:nvPr/>
        </p:nvSpPr>
        <p:spPr>
          <a:xfrm>
            <a:off x="926592" y="1637943"/>
            <a:ext cx="6096000" cy="4801314"/>
          </a:xfrm>
          <a:prstGeom prst="rect">
            <a:avLst/>
          </a:prstGeom>
        </p:spPr>
        <p:txBody>
          <a:bodyPr>
            <a:spAutoFit/>
          </a:bodyPr>
          <a:lstStyle/>
          <a:p>
            <a:r>
              <a:rPr lang="zh-CN" altLang="en-US" dirty="0"/>
              <a:t>①. 获取请求参数:</a:t>
            </a:r>
            <a:endParaRPr lang="zh-CN" altLang="en-US" dirty="0"/>
          </a:p>
          <a:p>
            <a:r>
              <a:rPr lang="zh-CN" altLang="en-US" dirty="0"/>
              <a:t>	最常用的getAttribute(String var1)和getAttribute(String var1)</a:t>
            </a:r>
            <a:endParaRPr lang="zh-CN" altLang="en-US" dirty="0"/>
          </a:p>
          <a:p>
            <a:endParaRPr lang="zh-CN" altLang="en-US" dirty="0"/>
          </a:p>
          <a:p>
            <a:r>
              <a:rPr lang="zh-CN" altLang="en-US" dirty="0"/>
              <a:t>还有其他的</a:t>
            </a:r>
            <a:endParaRPr lang="zh-CN" altLang="en-US" dirty="0"/>
          </a:p>
          <a:p>
            <a:r>
              <a:rPr lang="zh-CN" altLang="en-US" dirty="0"/>
              <a:t>&gt; String getParameter(String name): 根据请求参数的名字, 返回参数值. </a:t>
            </a:r>
            <a:endParaRPr lang="zh-CN" altLang="en-US" dirty="0"/>
          </a:p>
          <a:p>
            <a:r>
              <a:rPr lang="zh-CN" altLang="en-US" dirty="0"/>
              <a:t>若请求参数有多个值(例如 checkbox), 该方法只能获取到第一个提交的值.</a:t>
            </a:r>
            <a:endParaRPr lang="zh-CN" altLang="en-US" dirty="0"/>
          </a:p>
          <a:p>
            <a:r>
              <a:rPr lang="zh-CN" altLang="en-US" dirty="0"/>
              <a:t>&gt; String[] getParameterValues(String name): 根据请求参数的名字, 返回请求参数对应的字符串数组.</a:t>
            </a:r>
            <a:endParaRPr lang="zh-CN" altLang="en-US" dirty="0"/>
          </a:p>
          <a:p>
            <a:r>
              <a:rPr lang="zh-CN" altLang="en-US" dirty="0"/>
              <a:t>&gt; Enumeration getParameterNames(): 返回参数名对应的 Enumeration 对象, </a:t>
            </a:r>
            <a:endParaRPr lang="zh-CN" altLang="en-US" dirty="0"/>
          </a:p>
          <a:p>
            <a:r>
              <a:rPr lang="zh-CN" altLang="en-US" dirty="0"/>
              <a:t>类似于 ServletConfig(或 ServletContext) 的 getInitParameterNames() 方法.</a:t>
            </a:r>
            <a:endParaRPr lang="zh-CN" altLang="en-US" dirty="0"/>
          </a:p>
          <a:p>
            <a:r>
              <a:rPr lang="zh-CN" altLang="en-US" dirty="0"/>
              <a:t>&gt; Map getParameterMap(): 返回请求参数的键值对: key: 参数名, value: 参数值, String 数组类型.</a:t>
            </a:r>
            <a:endParaRPr lang="zh-CN" altLang="en-US" dirty="0"/>
          </a:p>
        </p:txBody>
      </p:sp>
      <p:sp>
        <p:nvSpPr>
          <p:cNvPr id="4" name="矩形 3"/>
          <p:cNvSpPr/>
          <p:nvPr/>
        </p:nvSpPr>
        <p:spPr>
          <a:xfrm>
            <a:off x="7150608" y="1149757"/>
            <a:ext cx="5382768" cy="1569660"/>
          </a:xfrm>
          <a:prstGeom prst="rect">
            <a:avLst/>
          </a:prstGeom>
        </p:spPr>
        <p:txBody>
          <a:bodyPr wrap="square">
            <a:spAutoFit/>
          </a:bodyPr>
          <a:lstStyle/>
          <a:p>
            <a:r>
              <a:rPr lang="zh-CN" altLang="en-US" sz="1600" dirty="0"/>
              <a:t>②. 获取请求的 URI:</a:t>
            </a:r>
            <a:endParaRPr lang="zh-CN" altLang="en-US" sz="1600" dirty="0"/>
          </a:p>
          <a:p>
            <a:r>
              <a:rPr lang="zh-CN" altLang="en-US" sz="1600" dirty="0"/>
              <a:t>	HttpServletRequest httpServletRequest = (HttpServletRequest) request;</a:t>
            </a:r>
            <a:endParaRPr lang="zh-CN" altLang="en-US" sz="1600" dirty="0"/>
          </a:p>
          <a:p>
            <a:r>
              <a:rPr lang="zh-CN" altLang="en-US" sz="1600" dirty="0"/>
              <a:t>    </a:t>
            </a:r>
            <a:endParaRPr lang="zh-CN" altLang="en-US" sz="1600" dirty="0"/>
          </a:p>
          <a:p>
            <a:r>
              <a:rPr lang="zh-CN" altLang="en-US" sz="1600" dirty="0"/>
              <a:t>String requestURI = httpServletRequest.getRequestURI();</a:t>
            </a:r>
            <a:endParaRPr lang="zh-CN" altLang="en-US" sz="1600" dirty="0"/>
          </a:p>
          <a:p>
            <a:r>
              <a:rPr lang="zh-CN" altLang="en-US" sz="1600" dirty="0"/>
              <a:t>System.out.println(requestURI); //  /day_29/loginServlet</a:t>
            </a:r>
            <a:endParaRPr lang="zh-CN" altLang="en-US" sz="1600" dirty="0"/>
          </a:p>
        </p:txBody>
      </p:sp>
      <p:sp>
        <p:nvSpPr>
          <p:cNvPr id="5" name="矩形 4"/>
          <p:cNvSpPr/>
          <p:nvPr/>
        </p:nvSpPr>
        <p:spPr>
          <a:xfrm>
            <a:off x="7254240" y="3099661"/>
            <a:ext cx="4596384" cy="1200329"/>
          </a:xfrm>
          <a:prstGeom prst="rect">
            <a:avLst/>
          </a:prstGeom>
        </p:spPr>
        <p:txBody>
          <a:bodyPr wrap="square">
            <a:spAutoFit/>
          </a:bodyPr>
          <a:lstStyle/>
          <a:p>
            <a:r>
              <a:rPr lang="zh-CN" altLang="en-US" dirty="0"/>
              <a:t>③. 获取请求方式:</a:t>
            </a:r>
            <a:endParaRPr lang="zh-CN" altLang="en-US" dirty="0"/>
          </a:p>
          <a:p>
            <a:r>
              <a:rPr lang="zh-CN" altLang="en-US" dirty="0"/>
              <a:t>	String method = httpServletRequest.getMethod();</a:t>
            </a:r>
            <a:endParaRPr lang="zh-CN" altLang="en-US" dirty="0"/>
          </a:p>
          <a:p>
            <a:r>
              <a:rPr lang="zh-CN" altLang="en-US" dirty="0"/>
              <a:t>System.out.println(method); //GET</a:t>
            </a:r>
            <a:endParaRPr lang="zh-CN" altLang="en-US" dirty="0"/>
          </a:p>
        </p:txBody>
      </p:sp>
      <p:sp>
        <p:nvSpPr>
          <p:cNvPr id="6" name="矩形 5"/>
          <p:cNvSpPr/>
          <p:nvPr/>
        </p:nvSpPr>
        <p:spPr>
          <a:xfrm>
            <a:off x="7150608" y="4456236"/>
            <a:ext cx="4596384" cy="2308324"/>
          </a:xfrm>
          <a:prstGeom prst="rect">
            <a:avLst/>
          </a:prstGeom>
        </p:spPr>
        <p:txBody>
          <a:bodyPr wrap="square">
            <a:spAutoFit/>
          </a:bodyPr>
          <a:lstStyle/>
          <a:p>
            <a:r>
              <a:rPr lang="zh-CN" altLang="en-US" dirty="0"/>
              <a:t>④. 若是一个 GET 请求, 获取请求参数对应的那个字符串, 即 ? 后的那个字符串.</a:t>
            </a:r>
            <a:endParaRPr lang="zh-CN" altLang="en-US" dirty="0"/>
          </a:p>
          <a:p>
            <a:r>
              <a:rPr lang="zh-CN" altLang="en-US" dirty="0"/>
              <a:t>	String queryString = httpServletRequest.getQueryString();</a:t>
            </a:r>
            <a:endParaRPr lang="zh-CN" altLang="en-US" dirty="0"/>
          </a:p>
          <a:p>
            <a:r>
              <a:rPr lang="zh-CN" altLang="en-US" dirty="0"/>
              <a:t>System.out.println(queryString); </a:t>
            </a:r>
            <a:endParaRPr lang="zh-CN" altLang="en-US" dirty="0"/>
          </a:p>
          <a:p>
            <a:r>
              <a:rPr lang="zh-CN" altLang="en-US" dirty="0"/>
              <a:t>//user=atguigu&amp;password=123456&amp;interesting=game&amp;interesting=party&amp;interesting=shopping</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3920" y="173736"/>
            <a:ext cx="9649968" cy="862584"/>
          </a:xfrm>
        </p:spPr>
        <p:txBody>
          <a:bodyPr>
            <a:noAutofit/>
          </a:bodyPr>
          <a:lstStyle/>
          <a:p>
            <a:r>
              <a:rPr lang="en-US" altLang="zh-CN" sz="2400" dirty="0"/>
              <a:t>HttpServletRequest: </a:t>
            </a:r>
            <a:r>
              <a:rPr lang="zh-CN" altLang="en-US" sz="2400" dirty="0"/>
              <a:t>是 </a:t>
            </a:r>
            <a:r>
              <a:rPr lang="en-US" altLang="zh-CN" sz="2400" dirty="0"/>
              <a:t>SerlvetRequest </a:t>
            </a:r>
            <a:r>
              <a:rPr lang="zh-CN" altLang="en-US" sz="2400" dirty="0"/>
              <a:t>的子接口</a:t>
            </a:r>
            <a:r>
              <a:rPr lang="en-US" altLang="zh-CN" sz="2400" dirty="0"/>
              <a:t>. </a:t>
            </a:r>
            <a:r>
              <a:rPr lang="zh-CN" altLang="en-US" sz="2400" dirty="0"/>
              <a:t>针对于 </a:t>
            </a:r>
            <a:r>
              <a:rPr lang="en-US" altLang="zh-CN" sz="2400" dirty="0"/>
              <a:t>HTTP </a:t>
            </a:r>
            <a:r>
              <a:rPr lang="zh-CN" altLang="en-US" sz="2400" dirty="0"/>
              <a:t>请求所定义</a:t>
            </a:r>
            <a:r>
              <a:rPr lang="en-US" altLang="zh-CN" sz="2400" dirty="0"/>
              <a:t>. </a:t>
            </a:r>
            <a:r>
              <a:rPr lang="zh-CN" altLang="en-US" sz="2400" dirty="0"/>
              <a:t>里边包含了大量获取 </a:t>
            </a:r>
            <a:r>
              <a:rPr lang="en-US" altLang="zh-CN" sz="2400" dirty="0"/>
              <a:t>HTTP </a:t>
            </a:r>
            <a:r>
              <a:rPr lang="zh-CN" altLang="en-US" sz="2400" dirty="0"/>
              <a:t>请求相关的方法</a:t>
            </a:r>
            <a:r>
              <a:rPr lang="en-US" altLang="zh-CN" sz="2400" dirty="0"/>
              <a:t>.</a:t>
            </a:r>
            <a:endParaRPr lang="zh-CN" altLang="en-US" sz="2400" dirty="0"/>
          </a:p>
        </p:txBody>
      </p:sp>
      <p:sp>
        <p:nvSpPr>
          <p:cNvPr id="3" name="矩形 2"/>
          <p:cNvSpPr/>
          <p:nvPr/>
        </p:nvSpPr>
        <p:spPr>
          <a:xfrm>
            <a:off x="1036320" y="1036320"/>
            <a:ext cx="8692896" cy="1569660"/>
          </a:xfrm>
          <a:prstGeom prst="rect">
            <a:avLst/>
          </a:prstGeom>
        </p:spPr>
        <p:txBody>
          <a:bodyPr wrap="square">
            <a:spAutoFit/>
          </a:bodyPr>
          <a:lstStyle/>
          <a:p>
            <a:r>
              <a:rPr lang="zh-CN" altLang="en-US" sz="2400" dirty="0"/>
              <a:t>例如：</a:t>
            </a:r>
            <a:endParaRPr lang="zh-CN" altLang="en-US" sz="2400" dirty="0"/>
          </a:p>
          <a:p>
            <a:r>
              <a:rPr lang="zh-CN" altLang="en-US" sz="2400" dirty="0"/>
              <a:t>getHeader()， //返回指定HTTP标题的值</a:t>
            </a:r>
            <a:endParaRPr lang="zh-CN" altLang="en-US" sz="2400" dirty="0"/>
          </a:p>
          <a:p>
            <a:r>
              <a:rPr lang="zh-CN" altLang="en-US" sz="2400" dirty="0"/>
              <a:t>getMethod() ，//返回生成这个请求HTTP的方法名称</a:t>
            </a:r>
            <a:endParaRPr lang="zh-CN" altLang="en-US" sz="2400" dirty="0"/>
          </a:p>
          <a:p>
            <a:r>
              <a:rPr lang="zh-CN" altLang="en-US" sz="2400" dirty="0"/>
              <a:t>getSession() ，//返回与这个请求相关的会话对象</a:t>
            </a:r>
            <a:endParaRPr lang="zh-CN" altLang="en-US" sz="2400" dirty="0"/>
          </a:p>
        </p:txBody>
      </p:sp>
      <p:sp>
        <p:nvSpPr>
          <p:cNvPr id="5" name="矩形 4"/>
          <p:cNvSpPr/>
          <p:nvPr/>
        </p:nvSpPr>
        <p:spPr>
          <a:xfrm>
            <a:off x="1011936" y="2940511"/>
            <a:ext cx="9899904" cy="859594"/>
          </a:xfrm>
          <a:prstGeom prst="rect">
            <a:avLst/>
          </a:prstGeom>
        </p:spPr>
        <p:txBody>
          <a:bodyPr wrap="square">
            <a:spAutoFit/>
          </a:bodyPr>
          <a:lstStyle/>
          <a:p>
            <a:pPr defTabSz="914400">
              <a:lnSpc>
                <a:spcPct val="89000"/>
              </a:lnSpc>
              <a:spcBef>
                <a:spcPct val="0"/>
              </a:spcBef>
            </a:pPr>
            <a:r>
              <a:rPr lang="en-US" altLang="zh-CN" sz="2800" dirty="0">
                <a:solidFill>
                  <a:schemeClr val="tx2"/>
                </a:solidFill>
                <a:latin typeface="+mj-lt"/>
                <a:ea typeface="+mj-ea"/>
                <a:cs typeface="+mj-cs"/>
              </a:rPr>
              <a:t>ServletResponse: </a:t>
            </a:r>
            <a:r>
              <a:rPr lang="zh-CN" altLang="en-US" sz="2800" dirty="0">
                <a:solidFill>
                  <a:schemeClr val="tx2"/>
                </a:solidFill>
                <a:latin typeface="+mj-lt"/>
                <a:ea typeface="+mj-ea"/>
                <a:cs typeface="+mj-cs"/>
              </a:rPr>
              <a:t>封装了响应信息</a:t>
            </a:r>
            <a:r>
              <a:rPr lang="en-US" altLang="zh-CN" sz="2800" dirty="0">
                <a:solidFill>
                  <a:schemeClr val="tx2"/>
                </a:solidFill>
                <a:latin typeface="+mj-lt"/>
                <a:ea typeface="+mj-ea"/>
                <a:cs typeface="+mj-cs"/>
              </a:rPr>
              <a:t>, </a:t>
            </a:r>
            <a:r>
              <a:rPr lang="zh-CN" altLang="en-US" sz="2800" dirty="0">
                <a:solidFill>
                  <a:schemeClr val="tx2"/>
                </a:solidFill>
                <a:latin typeface="+mj-lt"/>
                <a:ea typeface="+mj-ea"/>
                <a:cs typeface="+mj-cs"/>
              </a:rPr>
              <a:t>如果想给用户什么响应</a:t>
            </a:r>
            <a:r>
              <a:rPr lang="en-US" altLang="zh-CN" sz="2800" dirty="0">
                <a:solidFill>
                  <a:schemeClr val="tx2"/>
                </a:solidFill>
                <a:latin typeface="+mj-lt"/>
                <a:ea typeface="+mj-ea"/>
                <a:cs typeface="+mj-cs"/>
              </a:rPr>
              <a:t>, </a:t>
            </a:r>
            <a:r>
              <a:rPr lang="zh-CN" altLang="en-US" sz="2800" dirty="0">
                <a:solidFill>
                  <a:schemeClr val="tx2"/>
                </a:solidFill>
                <a:latin typeface="+mj-lt"/>
                <a:ea typeface="+mj-ea"/>
                <a:cs typeface="+mj-cs"/>
              </a:rPr>
              <a:t>具体可以使用该接口的方法实现</a:t>
            </a:r>
            <a:r>
              <a:rPr lang="en-US" altLang="zh-CN" sz="2800" dirty="0">
                <a:solidFill>
                  <a:schemeClr val="tx2"/>
                </a:solidFill>
                <a:latin typeface="+mj-lt"/>
                <a:ea typeface="+mj-ea"/>
                <a:cs typeface="+mj-cs"/>
              </a:rPr>
              <a:t>.</a:t>
            </a:r>
            <a:endParaRPr lang="zh-CN" altLang="en-US" sz="2800" dirty="0">
              <a:solidFill>
                <a:schemeClr val="tx2"/>
              </a:solidFill>
              <a:latin typeface="+mj-lt"/>
              <a:ea typeface="+mj-ea"/>
              <a:cs typeface="+mj-cs"/>
            </a:endParaRPr>
          </a:p>
        </p:txBody>
      </p:sp>
      <p:sp>
        <p:nvSpPr>
          <p:cNvPr id="6" name="矩形 5"/>
          <p:cNvSpPr/>
          <p:nvPr/>
        </p:nvSpPr>
        <p:spPr>
          <a:xfrm>
            <a:off x="883920" y="3880769"/>
            <a:ext cx="10314432" cy="2308324"/>
          </a:xfrm>
          <a:prstGeom prst="rect">
            <a:avLst/>
          </a:prstGeom>
        </p:spPr>
        <p:txBody>
          <a:bodyPr wrap="square">
            <a:spAutoFit/>
          </a:bodyPr>
          <a:lstStyle/>
          <a:p>
            <a:r>
              <a:rPr lang="zh-CN" altLang="en-US" sz="2400" dirty="0"/>
              <a:t>	①. *getWriter(): 返回 PrintWriter 对象. 调用该对象的 print() 方法, 将把 print() 中的参数直接打印到客户的浏览器上.</a:t>
            </a:r>
            <a:endParaRPr lang="zh-CN" altLang="en-US" sz="2400" dirty="0"/>
          </a:p>
          <a:p>
            <a:r>
              <a:rPr lang="zh-CN" altLang="en-US" sz="2400" dirty="0"/>
              <a:t>		response.getWriter().println("");</a:t>
            </a:r>
            <a:endParaRPr lang="zh-CN" altLang="en-US" sz="2400" dirty="0"/>
          </a:p>
          <a:p>
            <a:r>
              <a:rPr lang="zh-CN" altLang="en-US" sz="2400" dirty="0"/>
              <a:t>	②. 设置响应的内容类型: response.setContentType("application/msword");</a:t>
            </a:r>
            <a:endParaRPr lang="zh-CN" altLang="en-US" sz="2400" dirty="0"/>
          </a:p>
          <a:p>
            <a:r>
              <a:rPr lang="zh-CN" altLang="en-US" sz="2400" dirty="0"/>
              <a:t>	③. void sendRedirect(String location): 请求的重定向. (此方法为 HttpServletResponse 中定义.)</a:t>
            </a:r>
            <a:endParaRPr lang="zh-CN" altLang="en-US" sz="2400" dirty="0"/>
          </a:p>
        </p:txBody>
      </p:sp>
      <p:cxnSp>
        <p:nvCxnSpPr>
          <p:cNvPr id="8" name="直接连接符 7"/>
          <p:cNvCxnSpPr/>
          <p:nvPr/>
        </p:nvCxnSpPr>
        <p:spPr>
          <a:xfrm>
            <a:off x="883920" y="2816352"/>
            <a:ext cx="11125200" cy="0"/>
          </a:xfrm>
          <a:prstGeom prst="line">
            <a:avLst/>
          </a:prstGeom>
        </p:spPr>
        <p:style>
          <a:lnRef idx="2">
            <a:schemeClr val="accent2"/>
          </a:lnRef>
          <a:fillRef idx="0">
            <a:schemeClr val="accent2"/>
          </a:fillRef>
          <a:effectRef idx="1">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3648" y="527304"/>
            <a:ext cx="9906000" cy="935736"/>
          </a:xfrm>
        </p:spPr>
        <p:txBody>
          <a:bodyPr>
            <a:noAutofit/>
          </a:bodyPr>
          <a:lstStyle/>
          <a:p>
            <a:r>
              <a:rPr lang="en-US" altLang="zh-CN" sz="3200" dirty="0"/>
              <a:t> HttpServletResponse: </a:t>
            </a:r>
            <a:r>
              <a:rPr lang="zh-CN" altLang="en-US" sz="3200" dirty="0"/>
              <a:t>是 </a:t>
            </a:r>
            <a:r>
              <a:rPr lang="en-US" altLang="zh-CN" sz="3200" dirty="0"/>
              <a:t>SerlvetResponse </a:t>
            </a:r>
            <a:r>
              <a:rPr lang="zh-CN" altLang="en-US" sz="3200" dirty="0"/>
              <a:t>的子接口</a:t>
            </a:r>
            <a:r>
              <a:rPr lang="en-US" altLang="zh-CN" sz="3200" dirty="0"/>
              <a:t>. </a:t>
            </a:r>
            <a:endParaRPr lang="zh-CN" altLang="en-US" sz="2400" dirty="0"/>
          </a:p>
        </p:txBody>
      </p:sp>
      <p:sp>
        <p:nvSpPr>
          <p:cNvPr id="3" name="矩形 2"/>
          <p:cNvSpPr/>
          <p:nvPr/>
        </p:nvSpPr>
        <p:spPr>
          <a:xfrm>
            <a:off x="1133856" y="1252383"/>
            <a:ext cx="10570464" cy="4370427"/>
          </a:xfrm>
          <a:prstGeom prst="rect">
            <a:avLst/>
          </a:prstGeom>
        </p:spPr>
        <p:txBody>
          <a:bodyPr wrap="square">
            <a:spAutoFit/>
          </a:bodyPr>
          <a:lstStyle/>
          <a:p>
            <a:r>
              <a:rPr lang="zh-CN" altLang="en-US" sz="2000" dirty="0"/>
              <a:t>1）addHeader(Stringname , String value)：想HTTP响应头中加入一项内容。</a:t>
            </a:r>
            <a:endParaRPr lang="zh-CN" altLang="en-US" sz="2000" dirty="0"/>
          </a:p>
          <a:p>
            <a:endParaRPr lang="zh-CN" altLang="en-US" sz="2000" dirty="0"/>
          </a:p>
          <a:p>
            <a:r>
              <a:rPr lang="zh-CN" altLang="en-US" sz="2000" dirty="0"/>
              <a:t>2）sendError(intsc)：向客户端发送一个代表特定错误的HTTP响应状态代码。</a:t>
            </a:r>
            <a:endParaRPr lang="zh-CN" altLang="en-US" sz="2000" dirty="0"/>
          </a:p>
          <a:p>
            <a:endParaRPr lang="zh-CN" altLang="en-US" sz="2000" dirty="0"/>
          </a:p>
          <a:p>
            <a:r>
              <a:rPr lang="zh-CN" altLang="en-US" sz="2000" dirty="0"/>
              <a:t>3）aendError(intsc , String msg)：向客户端发送一个代表特定错误的HTTP响应状态码，并且发送具体的错误信息。</a:t>
            </a:r>
            <a:endParaRPr lang="zh-CN" altLang="en-US" sz="2000" dirty="0"/>
          </a:p>
          <a:p>
            <a:endParaRPr lang="zh-CN" altLang="en-US" sz="2000" dirty="0"/>
          </a:p>
          <a:p>
            <a:r>
              <a:rPr lang="zh-CN" altLang="en-US" sz="2000" dirty="0"/>
              <a:t>4）setHeader（String name ， String value）：设置HTTP响应头重的一项内容。如果在响应头中已经存在这项内容，那么原先所做的设置将被覆盖。</a:t>
            </a:r>
            <a:endParaRPr lang="zh-CN" altLang="en-US" sz="2000" dirty="0"/>
          </a:p>
          <a:p>
            <a:endParaRPr lang="zh-CN" altLang="en-US" sz="2000" dirty="0"/>
          </a:p>
          <a:p>
            <a:r>
              <a:rPr lang="zh-CN" altLang="en-US" sz="2000" dirty="0"/>
              <a:t>5）setStatus（int sc）：设置HTTP响应的状态代码。</a:t>
            </a:r>
            <a:endParaRPr lang="zh-CN" altLang="en-US" sz="2000" dirty="0"/>
          </a:p>
          <a:p>
            <a:endParaRPr lang="zh-CN" altLang="en-US" sz="2000" dirty="0"/>
          </a:p>
          <a:p>
            <a:r>
              <a:rPr lang="zh-CN" altLang="en-US" sz="2000" dirty="0"/>
              <a:t>6）addCookie(Cookiecookie)：向HTTP响应中加入一个Cookie。</a:t>
            </a:r>
            <a:endParaRPr lang="zh-CN" altLang="en-US" sz="2000" dirty="0"/>
          </a:p>
          <a:p>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3"/>
          <p:cNvSpPr txBox="1"/>
          <p:nvPr/>
        </p:nvSpPr>
        <p:spPr>
          <a:xfrm>
            <a:off x="1399330" y="2543216"/>
            <a:ext cx="4440639" cy="1015663"/>
          </a:xfrm>
          <a:prstGeom prst="rect">
            <a:avLst/>
          </a:prstGeom>
          <a:noFill/>
        </p:spPr>
        <p:txBody>
          <a:bodyPr wrap="none" rtlCol="0">
            <a:spAutoFit/>
          </a:bodyPr>
          <a:lstStyle/>
          <a:p>
            <a:r>
              <a:rPr lang="zh-CN" altLang="en-US" sz="6000" dirty="0"/>
              <a:t>答疑 </a:t>
            </a:r>
            <a:r>
              <a:rPr lang="en-US" altLang="zh-CN" sz="2000" dirty="0"/>
              <a:t>(gg)</a:t>
            </a:r>
            <a:r>
              <a:rPr lang="zh-CN" altLang="en-US" sz="6000" dirty="0"/>
              <a:t>时间 </a:t>
            </a:r>
            <a:r>
              <a:rPr lang="en-US" altLang="zh-CN" sz="6000" dirty="0"/>
              <a:t>¿</a:t>
            </a:r>
            <a:endParaRPr lang="zh-CN" altLang="en-US" sz="60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39254" y="3429000"/>
            <a:ext cx="3077308" cy="3077308"/>
          </a:xfrm>
          <a:prstGeom prst="rect">
            <a:avLst/>
          </a:prstGeom>
        </p:spPr>
      </p:pic>
      <p:cxnSp>
        <p:nvCxnSpPr>
          <p:cNvPr id="9" name="直接箭头连接符 8"/>
          <p:cNvCxnSpPr/>
          <p:nvPr/>
        </p:nvCxnSpPr>
        <p:spPr>
          <a:xfrm flipH="1">
            <a:off x="8022336" y="2279904"/>
            <a:ext cx="524256" cy="97536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椭圆 10"/>
          <p:cNvSpPr/>
          <p:nvPr/>
        </p:nvSpPr>
        <p:spPr>
          <a:xfrm>
            <a:off x="7877908" y="487680"/>
            <a:ext cx="4070252" cy="17922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dirty="0">
                <a:solidFill>
                  <a:schemeClr val="tx1"/>
                </a:solidFill>
              </a:rPr>
              <a:t>杜某人：我太难了</a:t>
            </a:r>
            <a:endParaRPr lang="zh-CN" altLang="en-US" sz="24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8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6863" y="191089"/>
            <a:ext cx="11147981" cy="5205756"/>
          </a:xfrm>
        </p:spPr>
        <p:txBody>
          <a:bodyPr>
            <a:normAutofit/>
          </a:bodyPr>
          <a:lstStyle/>
          <a:p>
            <a:r>
              <a:rPr lang="en-US" altLang="zh-CN" sz="2000" dirty="0"/>
              <a:t>Servlet</a:t>
            </a:r>
            <a:r>
              <a:rPr lang="zh-CN" altLang="en-US" sz="2000" dirty="0"/>
              <a:t>实现过程：</a:t>
            </a:r>
            <a:br>
              <a:rPr lang="zh-CN" altLang="en-US" sz="2000" dirty="0"/>
            </a:br>
            <a:r>
              <a:rPr lang="zh-CN" altLang="en-US" sz="2000" dirty="0"/>
              <a:t>	（</a:t>
            </a:r>
            <a:r>
              <a:rPr lang="en-US" altLang="zh-CN" sz="2000" dirty="0"/>
              <a:t>1</a:t>
            </a:r>
            <a:r>
              <a:rPr lang="zh-CN" altLang="en-US" sz="2000" dirty="0"/>
              <a:t>）客户端发送请求至服务器端；</a:t>
            </a:r>
            <a:br>
              <a:rPr lang="zh-CN" altLang="en-US" sz="2000" dirty="0"/>
            </a:br>
            <a:r>
              <a:rPr lang="zh-CN" altLang="en-US" sz="2000" dirty="0"/>
              <a:t>	（</a:t>
            </a:r>
            <a:r>
              <a:rPr lang="en-US" altLang="zh-CN" sz="2000" dirty="0"/>
              <a:t>2</a:t>
            </a:r>
            <a:r>
              <a:rPr lang="zh-CN" altLang="en-US" sz="2000" dirty="0"/>
              <a:t>）服务器将请求信息发送至 </a:t>
            </a:r>
            <a:r>
              <a:rPr lang="en-US" altLang="zh-CN" sz="2000" dirty="0"/>
              <a:t>Servlet</a:t>
            </a:r>
            <a:r>
              <a:rPr lang="zh-CN" altLang="en-US" sz="2000" dirty="0"/>
              <a:t>；</a:t>
            </a:r>
            <a:br>
              <a:rPr lang="zh-CN" altLang="en-US" sz="2000" dirty="0"/>
            </a:br>
            <a:r>
              <a:rPr lang="zh-CN" altLang="en-US" sz="2000" dirty="0"/>
              <a:t>	（</a:t>
            </a:r>
            <a:r>
              <a:rPr lang="en-US" altLang="zh-CN" sz="2000" dirty="0"/>
              <a:t>3</a:t>
            </a:r>
            <a:r>
              <a:rPr lang="zh-CN" altLang="en-US" sz="2000" dirty="0"/>
              <a:t>）</a:t>
            </a:r>
            <a:r>
              <a:rPr lang="en-US" altLang="zh-CN" sz="2000" dirty="0"/>
              <a:t>Servlet </a:t>
            </a:r>
            <a:r>
              <a:rPr lang="zh-CN" altLang="en-US" sz="2000" dirty="0"/>
              <a:t>生成响应内容并将其传给服务器。响应内容动态生成，通常取决于客户端的</a:t>
            </a:r>
            <a:r>
              <a:rPr lang="en-US" altLang="zh-CN" sz="2000" dirty="0"/>
              <a:t>	         </a:t>
            </a:r>
            <a:r>
              <a:rPr lang="zh-CN" altLang="en-US" sz="2000" dirty="0"/>
              <a:t>请求；</a:t>
            </a:r>
            <a:br>
              <a:rPr lang="zh-CN" altLang="en-US" sz="2000" dirty="0"/>
            </a:br>
            <a:r>
              <a:rPr lang="zh-CN" altLang="en-US" sz="2000" dirty="0"/>
              <a:t>	（</a:t>
            </a:r>
            <a:r>
              <a:rPr lang="en-US" altLang="zh-CN" sz="2000" dirty="0"/>
              <a:t>4</a:t>
            </a:r>
            <a:r>
              <a:rPr lang="zh-CN" altLang="en-US" sz="2000" dirty="0"/>
              <a:t>）服务器将响应返回给客户端。</a:t>
            </a:r>
            <a:br>
              <a:rPr lang="en-US" altLang="zh-CN" sz="2000" dirty="0"/>
            </a:br>
            <a:r>
              <a:rPr lang="en-US" altLang="zh-CN" sz="2000" dirty="0"/>
              <a:t>		 </a:t>
            </a:r>
            <a:endParaRPr lang="zh-CN" altLang="en-US" sz="20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89038" y="2026764"/>
            <a:ext cx="4505696" cy="2997723"/>
          </a:xfrm>
          <a:prstGeom prst="rect">
            <a:avLst/>
          </a:prstGeom>
        </p:spPr>
      </p:pic>
      <p:sp>
        <p:nvSpPr>
          <p:cNvPr id="6" name="文本框 5"/>
          <p:cNvSpPr txBox="1"/>
          <p:nvPr/>
        </p:nvSpPr>
        <p:spPr>
          <a:xfrm>
            <a:off x="6355628" y="1799426"/>
            <a:ext cx="5689077" cy="1200329"/>
          </a:xfrm>
          <a:prstGeom prst="rect">
            <a:avLst/>
          </a:prstGeom>
          <a:noFill/>
        </p:spPr>
        <p:txBody>
          <a:bodyPr wrap="square" rtlCol="0">
            <a:spAutoFit/>
          </a:bodyPr>
          <a:lstStyle/>
          <a:p>
            <a:r>
              <a:rPr lang="zh-CN" altLang="en-US" dirty="0"/>
              <a:t>什么是</a:t>
            </a:r>
            <a:r>
              <a:rPr lang="en-US" altLang="zh-CN" dirty="0"/>
              <a:t>WEB</a:t>
            </a:r>
            <a:r>
              <a:rPr lang="zh-CN" altLang="en-US" dirty="0"/>
              <a:t>服务器？</a:t>
            </a:r>
            <a:br>
              <a:rPr lang="en-US" altLang="zh-CN" dirty="0"/>
            </a:br>
            <a:r>
              <a:rPr lang="en-US" altLang="zh-CN" dirty="0"/>
              <a:t>Web</a:t>
            </a:r>
            <a:r>
              <a:rPr lang="zh-CN" altLang="en-US" dirty="0"/>
              <a:t>服务器是指能够为发出请求的浏览器提供文档的程序。服务器是一种被动程序，只有浏览器发出请求的时候才会响应。应用层使用的是</a:t>
            </a:r>
            <a:r>
              <a:rPr lang="en-US" altLang="zh-CN" dirty="0"/>
              <a:t>HTTP</a:t>
            </a:r>
            <a:r>
              <a:rPr lang="zh-CN" altLang="en-US" dirty="0"/>
              <a:t>协议。</a:t>
            </a:r>
            <a:endParaRPr lang="zh-CN" altLang="en-US" dirty="0"/>
          </a:p>
        </p:txBody>
      </p:sp>
      <p:sp>
        <p:nvSpPr>
          <p:cNvPr id="7" name="文本框 6"/>
          <p:cNvSpPr txBox="1"/>
          <p:nvPr/>
        </p:nvSpPr>
        <p:spPr>
          <a:xfrm>
            <a:off x="6355628" y="3112849"/>
            <a:ext cx="5338322" cy="2031325"/>
          </a:xfrm>
          <a:prstGeom prst="rect">
            <a:avLst/>
          </a:prstGeom>
          <a:noFill/>
        </p:spPr>
        <p:txBody>
          <a:bodyPr wrap="square" rtlCol="0">
            <a:spAutoFit/>
          </a:bodyPr>
          <a:lstStyle/>
          <a:p>
            <a:r>
              <a:rPr lang="zh-CN" altLang="en-US" dirty="0"/>
              <a:t>什么是</a:t>
            </a:r>
            <a:r>
              <a:rPr lang="en-US" altLang="zh-CN" dirty="0"/>
              <a:t>Servlet</a:t>
            </a:r>
            <a:r>
              <a:rPr lang="zh-CN" altLang="en-US" dirty="0"/>
              <a:t>容器？</a:t>
            </a:r>
            <a:endParaRPr lang="zh-CN" altLang="en-US" dirty="0"/>
          </a:p>
          <a:p>
            <a:r>
              <a:rPr lang="en-US" altLang="zh-CN" dirty="0"/>
              <a:t>Servlet</a:t>
            </a:r>
            <a:r>
              <a:rPr lang="zh-CN" altLang="en-US" dirty="0"/>
              <a:t>容器，顾名思义里面存放着</a:t>
            </a:r>
            <a:r>
              <a:rPr lang="en-US" altLang="zh-CN" dirty="0"/>
              <a:t>Servlet</a:t>
            </a:r>
            <a:r>
              <a:rPr lang="zh-CN" altLang="en-US" dirty="0"/>
              <a:t>对象。我们为什么能通过</a:t>
            </a:r>
            <a:r>
              <a:rPr lang="en-US" altLang="zh-CN" dirty="0"/>
              <a:t>Web</a:t>
            </a:r>
            <a:r>
              <a:rPr lang="zh-CN" altLang="en-US" dirty="0"/>
              <a:t>服务器映射的</a:t>
            </a:r>
            <a:r>
              <a:rPr lang="en-US" altLang="zh-CN" dirty="0"/>
              <a:t>URL</a:t>
            </a:r>
            <a:r>
              <a:rPr lang="zh-CN" altLang="en-US" dirty="0"/>
              <a:t>访问资源？肯定需要写程序处理请求，主要</a:t>
            </a:r>
            <a:r>
              <a:rPr lang="en-US" altLang="zh-CN" dirty="0"/>
              <a:t>3</a:t>
            </a:r>
            <a:r>
              <a:rPr lang="zh-CN" altLang="en-US" dirty="0"/>
              <a:t>个过程：</a:t>
            </a:r>
            <a:endParaRPr lang="zh-CN" altLang="en-US" dirty="0"/>
          </a:p>
          <a:p>
            <a:r>
              <a:rPr lang="en-US" altLang="zh-CN" dirty="0"/>
              <a:t>-	</a:t>
            </a:r>
            <a:r>
              <a:rPr lang="zh-CN" altLang="en-US" dirty="0"/>
              <a:t>接受请求</a:t>
            </a:r>
            <a:endParaRPr lang="zh-CN" altLang="en-US" dirty="0"/>
          </a:p>
          <a:p>
            <a:r>
              <a:rPr lang="en-US" altLang="zh-CN" dirty="0"/>
              <a:t>-	</a:t>
            </a:r>
            <a:r>
              <a:rPr lang="zh-CN" altLang="en-US" dirty="0"/>
              <a:t>处理请求</a:t>
            </a:r>
            <a:endParaRPr lang="zh-CN" altLang="en-US" dirty="0"/>
          </a:p>
          <a:p>
            <a:r>
              <a:rPr lang="en-US" altLang="zh-CN" dirty="0"/>
              <a:t>-	</a:t>
            </a:r>
            <a:r>
              <a:rPr lang="zh-CN" altLang="en-US" dirty="0"/>
              <a:t>响应请求</a:t>
            </a:r>
            <a:endParaRPr lang="zh-CN" altLang="en-US" dirty="0"/>
          </a:p>
        </p:txBody>
      </p:sp>
      <p:sp>
        <p:nvSpPr>
          <p:cNvPr id="8" name="文本框 7"/>
          <p:cNvSpPr txBox="1"/>
          <p:nvPr/>
        </p:nvSpPr>
        <p:spPr>
          <a:xfrm>
            <a:off x="1366573" y="5881745"/>
            <a:ext cx="9129862" cy="369332"/>
          </a:xfrm>
          <a:prstGeom prst="rect">
            <a:avLst/>
          </a:prstGeom>
          <a:noFill/>
        </p:spPr>
        <p:txBody>
          <a:bodyPr wrap="square" rtlCol="0">
            <a:spAutoFit/>
          </a:bodyPr>
          <a:lstStyle/>
          <a:p>
            <a:r>
              <a:rPr lang="zh-CN" altLang="en-US" dirty="0"/>
              <a:t>容器就是程序运行时需要的环境。</a:t>
            </a:r>
            <a:r>
              <a:rPr lang="en-US" altLang="zh-CN" dirty="0"/>
              <a:t>Tomcat</a:t>
            </a:r>
            <a:r>
              <a:rPr lang="zh-CN" altLang="en-US" dirty="0"/>
              <a:t>是</a:t>
            </a:r>
            <a:r>
              <a:rPr lang="en-US" altLang="zh-CN" dirty="0"/>
              <a:t>servlet</a:t>
            </a:r>
            <a:r>
              <a:rPr lang="zh-CN" altLang="en-US" dirty="0"/>
              <a:t>的运行环境，所以</a:t>
            </a:r>
            <a:r>
              <a:rPr lang="en-US" altLang="zh-CN" dirty="0"/>
              <a:t>Tomcat</a:t>
            </a:r>
            <a:r>
              <a:rPr lang="zh-CN" altLang="en-US" dirty="0"/>
              <a:t>是</a:t>
            </a:r>
            <a:r>
              <a:rPr lang="en-US" altLang="zh-CN" dirty="0"/>
              <a:t>Servlet</a:t>
            </a:r>
            <a:r>
              <a:rPr lang="zh-CN" altLang="en-US" dirty="0"/>
              <a:t>容器。</a:t>
            </a:r>
            <a:endParaRPr lang="zh-CN" altLang="en-US" dirty="0"/>
          </a:p>
        </p:txBody>
      </p:sp>
      <p:sp>
        <p:nvSpPr>
          <p:cNvPr id="10" name="文本框 9"/>
          <p:cNvSpPr txBox="1"/>
          <p:nvPr/>
        </p:nvSpPr>
        <p:spPr>
          <a:xfrm>
            <a:off x="1400440" y="5338515"/>
            <a:ext cx="10196474" cy="369332"/>
          </a:xfrm>
          <a:prstGeom prst="rect">
            <a:avLst/>
          </a:prstGeom>
          <a:noFill/>
        </p:spPr>
        <p:txBody>
          <a:bodyPr wrap="square" rtlCol="0">
            <a:spAutoFit/>
          </a:bodyPr>
          <a:lstStyle/>
          <a:p>
            <a:r>
              <a:rPr lang="zh-CN" altLang="en-US" dirty="0"/>
              <a:t> </a:t>
            </a:r>
            <a:r>
              <a:rPr lang="en-US" altLang="zh-CN" dirty="0"/>
              <a:t>TomCat</a:t>
            </a:r>
            <a:r>
              <a:rPr lang="zh-CN" altLang="en-US" dirty="0"/>
              <a:t>可以通过</a:t>
            </a:r>
            <a:r>
              <a:rPr lang="en-US" altLang="zh-CN" dirty="0"/>
              <a:t>HTTP</a:t>
            </a:r>
            <a:r>
              <a:rPr lang="zh-CN" altLang="en-US" dirty="0"/>
              <a:t>提供</a:t>
            </a:r>
            <a:r>
              <a:rPr lang="en-US" altLang="zh-CN" dirty="0"/>
              <a:t>HTML</a:t>
            </a:r>
            <a:r>
              <a:rPr lang="zh-CN" altLang="en-US" dirty="0"/>
              <a:t>页面等静态内容的请求访问，所以</a:t>
            </a:r>
            <a:r>
              <a:rPr lang="en-US" altLang="zh-CN" dirty="0"/>
              <a:t>TomCat</a:t>
            </a:r>
            <a:r>
              <a:rPr lang="zh-CN" altLang="en-US" dirty="0"/>
              <a:t>是一个</a:t>
            </a:r>
            <a:r>
              <a:rPr lang="en-US" altLang="zh-CN" dirty="0"/>
              <a:t>WEB</a:t>
            </a:r>
            <a:r>
              <a:rPr lang="zh-CN" altLang="en-US" dirty="0"/>
              <a:t>服务器；</a:t>
            </a:r>
            <a:endParaRPr lang="zh-CN" altLang="en-US" dirty="0"/>
          </a:p>
        </p:txBody>
      </p:sp>
      <p:sp>
        <p:nvSpPr>
          <p:cNvPr id="14" name="矩形: 圆角 13"/>
          <p:cNvSpPr/>
          <p:nvPr/>
        </p:nvSpPr>
        <p:spPr>
          <a:xfrm>
            <a:off x="6187924" y="1625600"/>
            <a:ext cx="5737981" cy="3539017"/>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为啥从客户端到</a:t>
            </a:r>
            <a:r>
              <a:rPr lang="en-US" altLang="zh-CN" sz="2000" dirty="0"/>
              <a:t>Servlet,</a:t>
            </a:r>
            <a:r>
              <a:rPr lang="zh-CN" altLang="en-US" sz="2000" dirty="0"/>
              <a:t>中间会有这么多东西？</a:t>
            </a:r>
            <a:endParaRPr lang="en-US" altLang="zh-CN" sz="2000" dirty="0"/>
          </a:p>
          <a:p>
            <a:pPr algn="ctr"/>
            <a:r>
              <a:rPr lang="zh-CN" altLang="en-US" sz="2000" dirty="0"/>
              <a:t>为什么要有</a:t>
            </a:r>
            <a:r>
              <a:rPr lang="en-US" altLang="zh-CN" sz="2000" dirty="0"/>
              <a:t>TomCat</a:t>
            </a:r>
            <a:r>
              <a:rPr lang="zh-CN" altLang="en-US" sz="2000" dirty="0"/>
              <a:t>这玩意？</a:t>
            </a:r>
            <a:endParaRPr lang="en-US" altLang="zh-CN" sz="2000" dirty="0"/>
          </a:p>
          <a:p>
            <a:pPr algn="ctr"/>
            <a:r>
              <a:rPr lang="zh-CN" altLang="en-US" sz="2000" dirty="0"/>
              <a:t>又为什么需要引入</a:t>
            </a:r>
            <a:r>
              <a:rPr lang="en-US" altLang="zh-CN" sz="2000" dirty="0"/>
              <a:t>Servlet</a:t>
            </a:r>
            <a:r>
              <a:rPr lang="zh-CN" altLang="en-US" sz="2000" dirty="0"/>
              <a:t>容器这个概念呢？</a:t>
            </a:r>
            <a:endParaRPr lang="en-US" altLang="zh-CN" sz="2000" dirty="0"/>
          </a:p>
          <a:p>
            <a:pPr algn="ctr"/>
            <a:r>
              <a:rPr lang="zh-CN" altLang="en-US" sz="2000" dirty="0"/>
              <a:t>这里先挖个坑，一会儿说哈</a:t>
            </a:r>
            <a:br>
              <a:rPr lang="en-US" altLang="zh-CN" sz="2000" dirty="0"/>
            </a:br>
            <a:endParaRPr lang="en-US" altLang="zh-CN" sz="2000" dirty="0"/>
          </a:p>
          <a:p>
            <a:pPr algn="ctr"/>
            <a:r>
              <a:rPr lang="zh-CN" altLang="en-US" sz="2000" dirty="0"/>
              <a:t>我们先来了解一下在</a:t>
            </a:r>
            <a:r>
              <a:rPr lang="en-US" altLang="zh-CN" sz="2000" dirty="0"/>
              <a:t>Servlet</a:t>
            </a:r>
            <a:r>
              <a:rPr lang="zh-CN" altLang="en-US" sz="2000" dirty="0"/>
              <a:t>获得请求信息之前</a:t>
            </a:r>
            <a:br>
              <a:rPr lang="en-US" altLang="zh-CN" sz="2000" dirty="0"/>
            </a:br>
            <a:r>
              <a:rPr lang="en-US" altLang="zh-CN" sz="2000" dirty="0"/>
              <a:t>TomCat</a:t>
            </a:r>
            <a:r>
              <a:rPr lang="zh-CN" altLang="en-US" sz="2000" dirty="0"/>
              <a:t>都做了那些事情呢？</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xEl>
                                              <p:pRg st="0" end="0"/>
                                            </p:txEl>
                                          </p:spTgt>
                                        </p:tgtEl>
                                        <p:attrNameLst>
                                          <p:attrName>style.visibility</p:attrName>
                                        </p:attrNameLst>
                                      </p:cBhvr>
                                      <p:to>
                                        <p:strVal val="visible"/>
                                      </p:to>
                                    </p:set>
                                    <p:animEffect transition="in" filter="fade">
                                      <p:cBhvr>
                                        <p:cTn id="42" dur="500"/>
                                        <p:tgtEl>
                                          <p:spTgt spid="14">
                                            <p:txEl>
                                              <p:pRg st="0" end="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xEl>
                                              <p:pRg st="1" end="1"/>
                                            </p:txEl>
                                          </p:spTgt>
                                        </p:tgtEl>
                                        <p:attrNameLst>
                                          <p:attrName>style.visibility</p:attrName>
                                        </p:attrNameLst>
                                      </p:cBhvr>
                                      <p:to>
                                        <p:strVal val="visible"/>
                                      </p:to>
                                    </p:set>
                                    <p:animEffect transition="in" filter="fade">
                                      <p:cBhvr>
                                        <p:cTn id="45" dur="500"/>
                                        <p:tgtEl>
                                          <p:spTgt spid="14">
                                            <p:txEl>
                                              <p:pRg st="1" end="1"/>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xEl>
                                              <p:pRg st="2" end="2"/>
                                            </p:txEl>
                                          </p:spTgt>
                                        </p:tgtEl>
                                        <p:attrNameLst>
                                          <p:attrName>style.visibility</p:attrName>
                                        </p:attrNameLst>
                                      </p:cBhvr>
                                      <p:to>
                                        <p:strVal val="visible"/>
                                      </p:to>
                                    </p:set>
                                    <p:animEffect transition="in" filter="fade">
                                      <p:cBhvr>
                                        <p:cTn id="48" dur="500"/>
                                        <p:tgtEl>
                                          <p:spTgt spid="14">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3" end="3"/>
                                            </p:txEl>
                                          </p:spTgt>
                                        </p:tgtEl>
                                        <p:attrNameLst>
                                          <p:attrName>style.visibility</p:attrName>
                                        </p:attrNameLst>
                                      </p:cBhvr>
                                      <p:to>
                                        <p:strVal val="visible"/>
                                      </p:to>
                                    </p:set>
                                    <p:animEffect transition="in" filter="fade">
                                      <p:cBhvr>
                                        <p:cTn id="53" dur="500"/>
                                        <p:tgtEl>
                                          <p:spTgt spid="14">
                                            <p:txEl>
                                              <p:pRg st="3" end="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4">
                                            <p:txEl>
                                              <p:pRg st="4" end="4"/>
                                            </p:txEl>
                                          </p:spTgt>
                                        </p:tgtEl>
                                        <p:attrNameLst>
                                          <p:attrName>style.visibility</p:attrName>
                                        </p:attrNameLst>
                                      </p:cBhvr>
                                      <p:to>
                                        <p:strVal val="visible"/>
                                      </p:to>
                                    </p:set>
                                    <p:animEffect transition="in" filter="fade">
                                      <p:cBhvr>
                                        <p:cTn id="56"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10" grpId="0"/>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915127" y="1013697"/>
            <a:ext cx="8361229" cy="2098226"/>
          </a:xfrm>
        </p:spPr>
        <p:txBody>
          <a:bodyPr/>
          <a:lstStyle/>
          <a:p>
            <a:r>
              <a:rPr lang="en-US" altLang="zh-CN" dirty="0">
                <a:latin typeface="Roboto" panose="02000000000000000000" pitchFamily="2" charset="0"/>
                <a:ea typeface="Roboto" panose="02000000000000000000" pitchFamily="2" charset="0"/>
                <a:cs typeface="Roboto" panose="02000000000000000000" pitchFamily="2" charset="0"/>
              </a:rPr>
              <a:t>Over</a:t>
            </a:r>
            <a:endParaRPr lang="zh-CN" altLang="en-US" dirty="0">
              <a:latin typeface="Roboto" panose="02000000000000000000" pitchFamily="2" charset="0"/>
              <a:cs typeface="Roboto" panose="02000000000000000000" pitchFamily="2" charset="0"/>
            </a:endParaRPr>
          </a:p>
        </p:txBody>
      </p:sp>
      <p:sp>
        <p:nvSpPr>
          <p:cNvPr id="3" name="副标题 2"/>
          <p:cNvSpPr>
            <a:spLocks noGrp="1"/>
          </p:cNvSpPr>
          <p:nvPr>
            <p:ph type="subTitle" idx="1"/>
          </p:nvPr>
        </p:nvSpPr>
        <p:spPr>
          <a:xfrm>
            <a:off x="2679904" y="3251121"/>
            <a:ext cx="6951776" cy="494958"/>
          </a:xfrm>
        </p:spPr>
        <p:txBody>
          <a:bodyPr/>
          <a:lstStyle/>
          <a:p>
            <a:r>
              <a:rPr lang="en-US" altLang="zh-CN" b="1" dirty="0"/>
              <a:t>JavaWeb——Servlet</a:t>
            </a:r>
            <a:endParaRPr lang="en-US" altLang="zh-CN" dirty="0"/>
          </a:p>
        </p:txBody>
      </p:sp>
      <p:pic>
        <p:nvPicPr>
          <p:cNvPr id="6" name="图片 5"/>
          <p:cNvPicPr>
            <a:picLocks noChangeAspect="1"/>
          </p:cNvPicPr>
          <p:nvPr/>
        </p:nvPicPr>
        <p:blipFill>
          <a:blip r:embed="rId1"/>
          <a:stretch>
            <a:fillRect/>
          </a:stretch>
        </p:blipFill>
        <p:spPr>
          <a:xfrm>
            <a:off x="6096000" y="3746079"/>
            <a:ext cx="2329840" cy="2329840"/>
          </a:xfrm>
          <a:prstGeom prst="rect">
            <a:avLst/>
          </a:prstGeom>
        </p:spPr>
      </p:pic>
      <p:sp>
        <p:nvSpPr>
          <p:cNvPr id="7" name="文本框 6"/>
          <p:cNvSpPr txBox="1"/>
          <p:nvPr/>
        </p:nvSpPr>
        <p:spPr>
          <a:xfrm>
            <a:off x="4695328" y="4188556"/>
            <a:ext cx="1656704" cy="369332"/>
          </a:xfrm>
          <a:prstGeom prst="rect">
            <a:avLst/>
          </a:prstGeom>
          <a:noFill/>
        </p:spPr>
        <p:txBody>
          <a:bodyPr wrap="square" rtlCol="0">
            <a:spAutoFit/>
          </a:bodyPr>
          <a:lstStyle/>
          <a:p>
            <a:r>
              <a:rPr lang="en-US" altLang="zh-CN" dirty="0"/>
              <a:t>Next</a:t>
            </a:r>
            <a:r>
              <a:rPr lang="zh-CN" altLang="en-US" dirty="0"/>
              <a:t>👉</a:t>
            </a:r>
            <a:endParaRPr lang="zh-CN" altLang="en-US" dirty="0"/>
          </a:p>
        </p:txBody>
      </p:sp>
      <p:sp>
        <p:nvSpPr>
          <p:cNvPr id="8" name="文本框 7"/>
          <p:cNvSpPr txBox="1"/>
          <p:nvPr/>
        </p:nvSpPr>
        <p:spPr>
          <a:xfrm>
            <a:off x="8590178" y="4541667"/>
            <a:ext cx="877163" cy="369332"/>
          </a:xfrm>
          <a:prstGeom prst="rect">
            <a:avLst/>
          </a:prstGeom>
          <a:noFill/>
        </p:spPr>
        <p:txBody>
          <a:bodyPr wrap="none" rtlCol="0">
            <a:spAutoFit/>
          </a:bodyPr>
          <a:lstStyle/>
          <a:p>
            <a:r>
              <a:rPr lang="zh-CN" altLang="en-US" dirty="0"/>
              <a:t>黎大佬</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80">
                                          <p:stCondLst>
                                            <p:cond delay="0"/>
                                          </p:stCondLst>
                                        </p:cTn>
                                        <p:tgtEl>
                                          <p:spTgt spid="6"/>
                                        </p:tgtEl>
                                      </p:cBhvr>
                                    </p:animEffect>
                                    <p:anim calcmode="lin" valueType="num">
                                      <p:cBhvr>
                                        <p:cTn id="1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9" dur="26">
                                          <p:stCondLst>
                                            <p:cond delay="650"/>
                                          </p:stCondLst>
                                        </p:cTn>
                                        <p:tgtEl>
                                          <p:spTgt spid="6"/>
                                        </p:tgtEl>
                                      </p:cBhvr>
                                      <p:to x="100000" y="60000"/>
                                    </p:animScale>
                                    <p:animScale>
                                      <p:cBhvr>
                                        <p:cTn id="20" dur="166" decel="50000">
                                          <p:stCondLst>
                                            <p:cond delay="676"/>
                                          </p:stCondLst>
                                        </p:cTn>
                                        <p:tgtEl>
                                          <p:spTgt spid="6"/>
                                        </p:tgtEl>
                                      </p:cBhvr>
                                      <p:to x="100000" y="100000"/>
                                    </p:animScale>
                                    <p:animScale>
                                      <p:cBhvr>
                                        <p:cTn id="21" dur="26">
                                          <p:stCondLst>
                                            <p:cond delay="1312"/>
                                          </p:stCondLst>
                                        </p:cTn>
                                        <p:tgtEl>
                                          <p:spTgt spid="6"/>
                                        </p:tgtEl>
                                      </p:cBhvr>
                                      <p:to x="100000" y="80000"/>
                                    </p:animScale>
                                    <p:animScale>
                                      <p:cBhvr>
                                        <p:cTn id="22" dur="166" decel="50000">
                                          <p:stCondLst>
                                            <p:cond delay="1338"/>
                                          </p:stCondLst>
                                        </p:cTn>
                                        <p:tgtEl>
                                          <p:spTgt spid="6"/>
                                        </p:tgtEl>
                                      </p:cBhvr>
                                      <p:to x="100000" y="100000"/>
                                    </p:animScale>
                                    <p:animScale>
                                      <p:cBhvr>
                                        <p:cTn id="23" dur="26">
                                          <p:stCondLst>
                                            <p:cond delay="1642"/>
                                          </p:stCondLst>
                                        </p:cTn>
                                        <p:tgtEl>
                                          <p:spTgt spid="6"/>
                                        </p:tgtEl>
                                      </p:cBhvr>
                                      <p:to x="100000" y="90000"/>
                                    </p:animScale>
                                    <p:animScale>
                                      <p:cBhvr>
                                        <p:cTn id="24" dur="166" decel="50000">
                                          <p:stCondLst>
                                            <p:cond delay="1668"/>
                                          </p:stCondLst>
                                        </p:cTn>
                                        <p:tgtEl>
                                          <p:spTgt spid="6"/>
                                        </p:tgtEl>
                                      </p:cBhvr>
                                      <p:to x="100000" y="100000"/>
                                    </p:animScale>
                                    <p:animScale>
                                      <p:cBhvr>
                                        <p:cTn id="25" dur="26">
                                          <p:stCondLst>
                                            <p:cond delay="1808"/>
                                          </p:stCondLst>
                                        </p:cTn>
                                        <p:tgtEl>
                                          <p:spTgt spid="6"/>
                                        </p:tgtEl>
                                      </p:cBhvr>
                                      <p:to x="100000" y="95000"/>
                                    </p:animScale>
                                    <p:animScale>
                                      <p:cBhvr>
                                        <p:cTn id="26" dur="166" decel="50000">
                                          <p:stCondLst>
                                            <p:cond delay="1834"/>
                                          </p:stCondLst>
                                        </p:cTn>
                                        <p:tgtEl>
                                          <p:spTgt spid="6"/>
                                        </p:tgtEl>
                                      </p:cBhvr>
                                      <p:to x="100000" y="100000"/>
                                    </p:animScale>
                                  </p:childTnLst>
                                </p:cTn>
                              </p:par>
                              <p:par>
                                <p:cTn id="27" presetID="26"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80">
                                          <p:stCondLst>
                                            <p:cond delay="0"/>
                                          </p:stCondLst>
                                        </p:cTn>
                                        <p:tgtEl>
                                          <p:spTgt spid="8"/>
                                        </p:tgtEl>
                                      </p:cBhvr>
                                    </p:animEffect>
                                    <p:anim calcmode="lin" valueType="num">
                                      <p:cBhvr>
                                        <p:cTn id="3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5" dur="26">
                                          <p:stCondLst>
                                            <p:cond delay="650"/>
                                          </p:stCondLst>
                                        </p:cTn>
                                        <p:tgtEl>
                                          <p:spTgt spid="8"/>
                                        </p:tgtEl>
                                      </p:cBhvr>
                                      <p:to x="100000" y="60000"/>
                                    </p:animScale>
                                    <p:animScale>
                                      <p:cBhvr>
                                        <p:cTn id="36" dur="166" decel="50000">
                                          <p:stCondLst>
                                            <p:cond delay="676"/>
                                          </p:stCondLst>
                                        </p:cTn>
                                        <p:tgtEl>
                                          <p:spTgt spid="8"/>
                                        </p:tgtEl>
                                      </p:cBhvr>
                                      <p:to x="100000" y="100000"/>
                                    </p:animScale>
                                    <p:animScale>
                                      <p:cBhvr>
                                        <p:cTn id="37" dur="26">
                                          <p:stCondLst>
                                            <p:cond delay="1312"/>
                                          </p:stCondLst>
                                        </p:cTn>
                                        <p:tgtEl>
                                          <p:spTgt spid="8"/>
                                        </p:tgtEl>
                                      </p:cBhvr>
                                      <p:to x="100000" y="80000"/>
                                    </p:animScale>
                                    <p:animScale>
                                      <p:cBhvr>
                                        <p:cTn id="38" dur="166" decel="50000">
                                          <p:stCondLst>
                                            <p:cond delay="1338"/>
                                          </p:stCondLst>
                                        </p:cTn>
                                        <p:tgtEl>
                                          <p:spTgt spid="8"/>
                                        </p:tgtEl>
                                      </p:cBhvr>
                                      <p:to x="100000" y="100000"/>
                                    </p:animScale>
                                    <p:animScale>
                                      <p:cBhvr>
                                        <p:cTn id="39" dur="26">
                                          <p:stCondLst>
                                            <p:cond delay="1642"/>
                                          </p:stCondLst>
                                        </p:cTn>
                                        <p:tgtEl>
                                          <p:spTgt spid="8"/>
                                        </p:tgtEl>
                                      </p:cBhvr>
                                      <p:to x="100000" y="90000"/>
                                    </p:animScale>
                                    <p:animScale>
                                      <p:cBhvr>
                                        <p:cTn id="40" dur="166" decel="50000">
                                          <p:stCondLst>
                                            <p:cond delay="1668"/>
                                          </p:stCondLst>
                                        </p:cTn>
                                        <p:tgtEl>
                                          <p:spTgt spid="8"/>
                                        </p:tgtEl>
                                      </p:cBhvr>
                                      <p:to x="100000" y="100000"/>
                                    </p:animScale>
                                    <p:animScale>
                                      <p:cBhvr>
                                        <p:cTn id="41" dur="26">
                                          <p:stCondLst>
                                            <p:cond delay="1808"/>
                                          </p:stCondLst>
                                        </p:cTn>
                                        <p:tgtEl>
                                          <p:spTgt spid="8"/>
                                        </p:tgtEl>
                                      </p:cBhvr>
                                      <p:to x="100000" y="95000"/>
                                    </p:animScale>
                                    <p:animScale>
                                      <p:cBhvr>
                                        <p:cTn id="42"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4431" y="228600"/>
            <a:ext cx="5281367" cy="636310"/>
          </a:xfrm>
        </p:spPr>
        <p:txBody>
          <a:bodyPr>
            <a:noAutofit/>
          </a:bodyPr>
          <a:lstStyle/>
          <a:p>
            <a:r>
              <a:rPr lang="zh-CN" altLang="en-US" sz="2000" dirty="0"/>
              <a:t>所有与网络有关请求响应啥的，其实都是</a:t>
            </a:r>
            <a:r>
              <a:rPr lang="en-US" altLang="zh-CN" sz="2000" dirty="0"/>
              <a:t>Tomcat</a:t>
            </a:r>
            <a:r>
              <a:rPr lang="zh-CN" altLang="en-US" sz="2000" dirty="0"/>
              <a:t>的工作</a:t>
            </a:r>
            <a:endParaRPr lang="zh-CN" altLang="en-US" sz="2000"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27912" y="911751"/>
            <a:ext cx="5187886" cy="3186844"/>
          </a:xfrm>
        </p:spPr>
      </p:pic>
      <p:sp>
        <p:nvSpPr>
          <p:cNvPr id="8" name="文本框 7"/>
          <p:cNvSpPr txBox="1"/>
          <p:nvPr/>
        </p:nvSpPr>
        <p:spPr>
          <a:xfrm>
            <a:off x="6591691" y="275734"/>
            <a:ext cx="5281367" cy="646331"/>
          </a:xfrm>
          <a:prstGeom prst="rect">
            <a:avLst/>
          </a:prstGeom>
          <a:noFill/>
        </p:spPr>
        <p:txBody>
          <a:bodyPr wrap="square" rtlCol="0">
            <a:spAutoFit/>
          </a:bodyPr>
          <a:lstStyle/>
          <a:p>
            <a:r>
              <a:rPr lang="zh-CN" altLang="en-US" dirty="0"/>
              <a:t>但是处理请求的逻辑是不同的。没关系，抽取出来做成</a:t>
            </a:r>
            <a:r>
              <a:rPr lang="en-US" altLang="zh-CN" dirty="0"/>
              <a:t>Servlet</a:t>
            </a:r>
            <a:r>
              <a:rPr lang="zh-CN" altLang="en-US" dirty="0"/>
              <a:t>，交给程序员自己编写</a:t>
            </a:r>
            <a:endParaRPr lang="zh-CN" altLang="en-US"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6573" y="922065"/>
            <a:ext cx="4959302" cy="3186844"/>
          </a:xfrm>
          <a:prstGeom prst="rect">
            <a:avLst/>
          </a:prstGeom>
        </p:spPr>
      </p:pic>
      <p:sp>
        <p:nvSpPr>
          <p:cNvPr id="11" name="文本框 10"/>
          <p:cNvSpPr txBox="1"/>
          <p:nvPr/>
        </p:nvSpPr>
        <p:spPr>
          <a:xfrm>
            <a:off x="1100578" y="4352827"/>
            <a:ext cx="6553987" cy="646331"/>
          </a:xfrm>
          <a:prstGeom prst="rect">
            <a:avLst/>
          </a:prstGeom>
          <a:noFill/>
        </p:spPr>
        <p:txBody>
          <a:bodyPr wrap="square" rtlCol="0">
            <a:spAutoFit/>
          </a:bodyPr>
          <a:lstStyle/>
          <a:p>
            <a:r>
              <a:rPr lang="zh-CN" altLang="en-US" dirty="0"/>
              <a:t>其实</a:t>
            </a:r>
            <a:r>
              <a:rPr lang="en-US" altLang="zh-CN" dirty="0"/>
              <a:t>servlet</a:t>
            </a:r>
            <a:r>
              <a:rPr lang="zh-CN" altLang="en-US" dirty="0"/>
              <a:t>就是一个</a:t>
            </a:r>
            <a:r>
              <a:rPr lang="en-US" altLang="zh-CN" dirty="0"/>
              <a:t>Java</a:t>
            </a:r>
            <a:r>
              <a:rPr lang="zh-CN" altLang="en-US" dirty="0">
                <a:solidFill>
                  <a:srgbClr val="FF0000"/>
                </a:solidFill>
              </a:rPr>
              <a:t>接口（</a:t>
            </a:r>
            <a:r>
              <a:rPr lang="en-US" altLang="zh-CN" dirty="0">
                <a:solidFill>
                  <a:srgbClr val="FF0000"/>
                </a:solidFill>
              </a:rPr>
              <a:t>interface</a:t>
            </a:r>
            <a:r>
              <a:rPr lang="zh-CN" altLang="en-US" dirty="0">
                <a:solidFill>
                  <a:srgbClr val="FF0000"/>
                </a:solidFill>
              </a:rPr>
              <a:t>）</a:t>
            </a:r>
            <a:r>
              <a:rPr lang="zh-CN" altLang="en-US" dirty="0"/>
              <a:t>只有五个方法的接口</a:t>
            </a:r>
            <a:endParaRPr lang="zh-CN" altLang="en-US" dirty="0"/>
          </a:p>
          <a:p>
            <a:endParaRPr lang="zh-CN" altLang="en-US" dirty="0"/>
          </a:p>
        </p:txBody>
      </p:sp>
      <p:sp>
        <p:nvSpPr>
          <p:cNvPr id="12" name="文本框 11"/>
          <p:cNvSpPr txBox="1"/>
          <p:nvPr/>
        </p:nvSpPr>
        <p:spPr>
          <a:xfrm>
            <a:off x="1100578" y="4880727"/>
            <a:ext cx="4051169" cy="1200329"/>
          </a:xfrm>
          <a:prstGeom prst="rect">
            <a:avLst/>
          </a:prstGeom>
          <a:noFill/>
        </p:spPr>
        <p:txBody>
          <a:bodyPr wrap="square" rtlCol="0">
            <a:spAutoFit/>
          </a:bodyPr>
          <a:lstStyle/>
          <a:p>
            <a:r>
              <a:rPr lang="zh-CN" altLang="en-US" dirty="0"/>
              <a:t>其中最重要的是三个声明周期方法：</a:t>
            </a:r>
            <a:r>
              <a:rPr lang="en-US" altLang="zh-CN" dirty="0" err="1">
                <a:solidFill>
                  <a:srgbClr val="FF0000"/>
                </a:solidFill>
              </a:rPr>
              <a:t>init</a:t>
            </a:r>
            <a:r>
              <a:rPr lang="en-US" altLang="zh-CN" dirty="0">
                <a:solidFill>
                  <a:srgbClr val="FF0000"/>
                </a:solidFill>
              </a:rPr>
              <a:t>()</a:t>
            </a:r>
            <a:r>
              <a:rPr lang="zh-CN" altLang="en-US" dirty="0"/>
              <a:t>、</a:t>
            </a:r>
            <a:r>
              <a:rPr lang="en-US" altLang="zh-CN" dirty="0">
                <a:solidFill>
                  <a:srgbClr val="FF0000"/>
                </a:solidFill>
              </a:rPr>
              <a:t>destroy() </a:t>
            </a:r>
            <a:r>
              <a:rPr lang="zh-CN" altLang="en-US" dirty="0"/>
              <a:t>和 请求处理用的</a:t>
            </a:r>
            <a:r>
              <a:rPr lang="en-US" altLang="zh-CN" dirty="0">
                <a:solidFill>
                  <a:srgbClr val="FF0000"/>
                </a:solidFill>
              </a:rPr>
              <a:t>service() </a:t>
            </a:r>
            <a:r>
              <a:rPr lang="zh-CN" altLang="en-US" dirty="0"/>
              <a:t>方法</a:t>
            </a:r>
            <a:endParaRPr lang="zh-CN" altLang="en-US" dirty="0"/>
          </a:p>
          <a:p>
            <a:endParaRPr lang="zh-CN" altLang="en-US" dirty="0"/>
          </a:p>
        </p:txBody>
      </p:sp>
      <p:sp>
        <p:nvSpPr>
          <p:cNvPr id="13" name="文本框 12"/>
          <p:cNvSpPr txBox="1"/>
          <p:nvPr/>
        </p:nvSpPr>
        <p:spPr>
          <a:xfrm>
            <a:off x="7755904" y="4494229"/>
            <a:ext cx="3560974" cy="1754326"/>
          </a:xfrm>
          <a:prstGeom prst="rect">
            <a:avLst/>
          </a:prstGeom>
          <a:noFill/>
        </p:spPr>
        <p:txBody>
          <a:bodyPr wrap="square" rtlCol="0">
            <a:spAutoFit/>
          </a:bodyPr>
          <a:lstStyle/>
          <a:p>
            <a:r>
              <a:rPr lang="en-US" altLang="zh-CN" dirty="0" err="1">
                <a:solidFill>
                  <a:srgbClr val="FF0000"/>
                </a:solidFill>
              </a:rPr>
              <a:t>getServletConfig</a:t>
            </a:r>
            <a:r>
              <a:rPr lang="en-US" altLang="zh-CN" dirty="0">
                <a:solidFill>
                  <a:srgbClr val="FF0000"/>
                </a:solidFill>
              </a:rPr>
              <a:t>()</a:t>
            </a:r>
            <a:r>
              <a:rPr lang="en-US" altLang="zh-CN" dirty="0"/>
              <a:t>: </a:t>
            </a:r>
            <a:r>
              <a:rPr lang="zh-CN" altLang="en-US" dirty="0"/>
              <a:t>返回一个</a:t>
            </a:r>
            <a:r>
              <a:rPr lang="en-US" altLang="zh-CN" dirty="0">
                <a:solidFill>
                  <a:srgbClr val="FF0000"/>
                </a:solidFill>
              </a:rPr>
              <a:t>ServletConfig():</a:t>
            </a:r>
            <a:r>
              <a:rPr lang="zh-CN" altLang="en-US" dirty="0"/>
              <a:t>对象，其中包含这个</a:t>
            </a:r>
            <a:r>
              <a:rPr lang="en-US" altLang="zh-CN" dirty="0"/>
              <a:t>servlet</a:t>
            </a:r>
            <a:r>
              <a:rPr lang="zh-CN" altLang="en-US" dirty="0"/>
              <a:t>初始化和启动参数</a:t>
            </a:r>
            <a:r>
              <a:rPr lang="en-US" altLang="zh-CN" dirty="0"/>
              <a:t>.</a:t>
            </a:r>
            <a:endParaRPr lang="en-US" altLang="zh-CN" dirty="0"/>
          </a:p>
          <a:p>
            <a:endParaRPr lang="en-US" altLang="zh-CN" dirty="0"/>
          </a:p>
          <a:p>
            <a:r>
              <a:rPr lang="en-US" altLang="zh-CN" dirty="0" err="1">
                <a:solidFill>
                  <a:srgbClr val="FF0000"/>
                </a:solidFill>
              </a:rPr>
              <a:t>getServletinfo</a:t>
            </a:r>
            <a:r>
              <a:rPr lang="en-US" altLang="zh-CN" dirty="0">
                <a:solidFill>
                  <a:srgbClr val="FF0000"/>
                </a:solidFill>
              </a:rPr>
              <a:t>(): </a:t>
            </a:r>
            <a:r>
              <a:rPr lang="zh-CN" altLang="en-US" dirty="0"/>
              <a:t>返回有关</a:t>
            </a:r>
            <a:r>
              <a:rPr lang="en-US" altLang="zh-CN" dirty="0"/>
              <a:t>servlet</a:t>
            </a:r>
            <a:r>
              <a:rPr lang="zh-CN" altLang="en-US" dirty="0"/>
              <a:t>的信息，如作者、版本和版权</a:t>
            </a:r>
            <a:r>
              <a:rPr lang="en-US" altLang="zh-CN" dirty="0"/>
              <a:t>.</a:t>
            </a:r>
            <a:endParaRPr lang="zh-CN" altLang="en-US" dirty="0"/>
          </a:p>
        </p:txBody>
      </p:sp>
      <p:sp>
        <p:nvSpPr>
          <p:cNvPr id="14" name="椭圆 13"/>
          <p:cNvSpPr/>
          <p:nvPr/>
        </p:nvSpPr>
        <p:spPr>
          <a:xfrm>
            <a:off x="4446908" y="5243076"/>
            <a:ext cx="3207657" cy="143519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这里先简单提一下，后面会详细讲</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3063" y="308727"/>
            <a:ext cx="5382231" cy="2168378"/>
          </a:xfrm>
        </p:spPr>
        <p:txBody>
          <a:bodyPr>
            <a:noAutofit/>
          </a:bodyPr>
          <a:lstStyle/>
          <a:p>
            <a:r>
              <a:rPr lang="zh-CN" altLang="en-US" sz="1800" dirty="0"/>
              <a:t>其实</a:t>
            </a:r>
            <a:r>
              <a:rPr lang="en-US" altLang="zh-CN" sz="1800" dirty="0"/>
              <a:t>Servlet</a:t>
            </a:r>
            <a:r>
              <a:rPr lang="zh-CN" altLang="en-US" sz="1800" dirty="0"/>
              <a:t>本身在</a:t>
            </a:r>
            <a:r>
              <a:rPr lang="en-US" altLang="zh-CN" sz="1800" dirty="0"/>
              <a:t>Tomcat</a:t>
            </a:r>
            <a:r>
              <a:rPr lang="zh-CN" altLang="en-US" sz="1800" dirty="0"/>
              <a:t>中是“非常被动”的一个角色，处理的事情也很简单。</a:t>
            </a:r>
            <a:br>
              <a:rPr lang="en-US" altLang="zh-CN" sz="1800" dirty="0"/>
            </a:br>
            <a:r>
              <a:rPr lang="zh-CN" altLang="en-US" sz="1800" dirty="0"/>
              <a:t>网络请求与响应，不是他的主要职责，它其实更偏向于业务代码。</a:t>
            </a:r>
            <a:br>
              <a:rPr lang="en-US" altLang="zh-CN" sz="1800" dirty="0"/>
            </a:br>
            <a:br>
              <a:rPr lang="en-US" altLang="zh-CN" sz="1800" dirty="0"/>
            </a:br>
            <a:r>
              <a:rPr lang="en-US" altLang="zh-CN" sz="1800" dirty="0"/>
              <a:t>Tomcat</a:t>
            </a:r>
            <a:r>
              <a:rPr lang="zh-CN" altLang="en-US" sz="1800" dirty="0"/>
              <a:t>会事先把形参对象封装好传给我</a:t>
            </a:r>
            <a:r>
              <a:rPr lang="en-US" altLang="zh-CN" sz="1800" dirty="0"/>
              <a:t>. </a:t>
            </a:r>
            <a:r>
              <a:rPr lang="zh-CN" altLang="en-US" sz="1800" dirty="0"/>
              <a:t>所谓的</a:t>
            </a:r>
            <a:r>
              <a:rPr lang="en-US" altLang="zh-CN" sz="1800" dirty="0"/>
              <a:t>Request</a:t>
            </a:r>
            <a:r>
              <a:rPr lang="zh-CN" altLang="en-US" sz="1800" dirty="0"/>
              <a:t>和</a:t>
            </a:r>
            <a:r>
              <a:rPr lang="en-US" altLang="zh-CN" sz="1800" dirty="0"/>
              <a:t>Response</a:t>
            </a:r>
            <a:r>
              <a:rPr lang="zh-CN" altLang="en-US" sz="1800" dirty="0"/>
              <a:t>都是</a:t>
            </a:r>
            <a:r>
              <a:rPr lang="en-US" altLang="zh-CN" sz="1800" dirty="0"/>
              <a:t>Tomcat</a:t>
            </a:r>
            <a:r>
              <a:rPr lang="zh-CN" altLang="en-US" sz="1800" dirty="0"/>
              <a:t>传给</a:t>
            </a:r>
            <a:r>
              <a:rPr lang="en-US" altLang="zh-CN" sz="1800" dirty="0"/>
              <a:t>Servlet</a:t>
            </a:r>
            <a:r>
              <a:rPr lang="zh-CN" altLang="en-US" sz="1800" dirty="0"/>
              <a:t>的，用来处理请求和响应的工具，但它本身不处理这些。</a:t>
            </a:r>
            <a:br>
              <a:rPr lang="en-US" altLang="zh-CN" sz="1800" dirty="0"/>
            </a:br>
            <a:br>
              <a:rPr lang="en-US" altLang="zh-CN" sz="1800" dirty="0"/>
            </a:br>
            <a:endParaRPr lang="zh-CN" altLang="en-US" sz="1800" dirty="0"/>
          </a:p>
        </p:txBody>
      </p:sp>
      <p:sp>
        <p:nvSpPr>
          <p:cNvPr id="3" name="内容占位符 2"/>
          <p:cNvSpPr>
            <a:spLocks noGrp="1"/>
          </p:cNvSpPr>
          <p:nvPr>
            <p:ph idx="1"/>
          </p:nvPr>
        </p:nvSpPr>
        <p:spPr>
          <a:xfrm>
            <a:off x="6824463" y="357393"/>
            <a:ext cx="5227232" cy="2042301"/>
          </a:xfrm>
        </p:spPr>
        <p:txBody>
          <a:bodyPr>
            <a:normAutofit/>
          </a:bodyPr>
          <a:lstStyle/>
          <a:p>
            <a:pPr marL="0" indent="0">
              <a:buNone/>
            </a:pPr>
            <a:r>
              <a:rPr lang="en-US" altLang="zh-CN" dirty="0"/>
              <a:t>tomcat</a:t>
            </a:r>
            <a:r>
              <a:rPr lang="zh-CN" altLang="en-US" dirty="0"/>
              <a:t>才是与客户端直接打交道的家伙，他监听了端口，请求过来后，根据</a:t>
            </a:r>
            <a:r>
              <a:rPr lang="en-US" altLang="zh-CN" dirty="0" err="1"/>
              <a:t>url</a:t>
            </a:r>
            <a:r>
              <a:rPr lang="zh-CN" altLang="en-US" dirty="0"/>
              <a:t>等信息，确定要将请求交给哪个</a:t>
            </a:r>
            <a:r>
              <a:rPr lang="en-US" altLang="zh-CN" dirty="0"/>
              <a:t>servlet</a:t>
            </a:r>
            <a:r>
              <a:rPr lang="zh-CN" altLang="en-US" dirty="0"/>
              <a:t>去处理</a:t>
            </a:r>
            <a:endParaRPr lang="en-US" altLang="zh-CN" dirty="0"/>
          </a:p>
          <a:p>
            <a:pPr marL="0" indent="0">
              <a:buNone/>
            </a:pPr>
            <a:r>
              <a:rPr lang="zh-CN" altLang="en-US" dirty="0"/>
              <a:t>然后调用那个</a:t>
            </a:r>
            <a:r>
              <a:rPr lang="en-US" altLang="zh-CN" dirty="0"/>
              <a:t>servlet</a:t>
            </a:r>
            <a:r>
              <a:rPr lang="zh-CN" altLang="en-US" dirty="0"/>
              <a:t>的</a:t>
            </a:r>
            <a:r>
              <a:rPr lang="en-US" altLang="zh-CN" dirty="0"/>
              <a:t>service</a:t>
            </a:r>
            <a:r>
              <a:rPr lang="zh-CN" altLang="en-US" dirty="0"/>
              <a:t>方法，</a:t>
            </a:r>
            <a:r>
              <a:rPr lang="en-US" altLang="zh-CN" dirty="0"/>
              <a:t>service</a:t>
            </a:r>
            <a:r>
              <a:rPr lang="zh-CN" altLang="en-US" dirty="0"/>
              <a:t>方法返回一个</a:t>
            </a:r>
            <a:r>
              <a:rPr lang="en-US" altLang="zh-CN" dirty="0"/>
              <a:t>response</a:t>
            </a:r>
            <a:r>
              <a:rPr lang="zh-CN" altLang="en-US" dirty="0"/>
              <a:t>对象，</a:t>
            </a:r>
            <a:r>
              <a:rPr lang="en-US" altLang="zh-CN" dirty="0"/>
              <a:t>tomcat</a:t>
            </a:r>
            <a:r>
              <a:rPr lang="zh-CN" altLang="en-US" dirty="0"/>
              <a:t>再把这个</a:t>
            </a:r>
            <a:r>
              <a:rPr lang="en-US" altLang="zh-CN" dirty="0"/>
              <a:t>response</a:t>
            </a:r>
            <a:r>
              <a:rPr lang="zh-CN" altLang="en-US" dirty="0"/>
              <a:t>返回给客户端。</a:t>
            </a:r>
            <a:endParaRPr lang="zh-CN" altLang="en-US" dirty="0"/>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78682" y="2529227"/>
            <a:ext cx="9719908" cy="39777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66485"/>
            <a:ext cx="9601200" cy="455991"/>
          </a:xfrm>
        </p:spPr>
        <p:txBody>
          <a:bodyPr>
            <a:noAutofit/>
          </a:bodyPr>
          <a:lstStyle/>
          <a:p>
            <a:r>
              <a:rPr lang="zh-CN" altLang="en-US" sz="2400" dirty="0"/>
              <a:t>看到这里，可能你会有一个疑问</a:t>
            </a:r>
            <a:br>
              <a:rPr lang="en-US" altLang="zh-CN" sz="2400" dirty="0"/>
            </a:br>
            <a:br>
              <a:rPr lang="en-US" altLang="zh-CN" sz="2400" dirty="0"/>
            </a:br>
            <a:endParaRPr lang="zh-CN" altLang="en-US" sz="2400" dirty="0"/>
          </a:p>
        </p:txBody>
      </p:sp>
      <p:sp>
        <p:nvSpPr>
          <p:cNvPr id="3" name="内容占位符 2"/>
          <p:cNvSpPr>
            <a:spLocks noGrp="1"/>
          </p:cNvSpPr>
          <p:nvPr>
            <p:ph idx="1"/>
          </p:nvPr>
        </p:nvSpPr>
        <p:spPr>
          <a:xfrm>
            <a:off x="1216781" y="2034418"/>
            <a:ext cx="5450114" cy="1647371"/>
          </a:xfrm>
        </p:spPr>
        <p:txBody>
          <a:bodyPr/>
          <a:lstStyle/>
          <a:p>
            <a:pPr marL="0" indent="0">
              <a:buNone/>
            </a:pPr>
            <a:r>
              <a:rPr lang="zh-CN" altLang="en-US" dirty="0"/>
              <a:t>事实上是不太现实的，我们再来看一下那五个方法，最难的方法在于形参，</a:t>
            </a:r>
            <a:r>
              <a:rPr lang="zh-CN" altLang="en-US" dirty="0">
                <a:solidFill>
                  <a:srgbClr val="FF0000"/>
                </a:solidFill>
              </a:rPr>
              <a:t>然而</a:t>
            </a:r>
            <a:r>
              <a:rPr lang="en-US" altLang="zh-CN" dirty="0">
                <a:solidFill>
                  <a:srgbClr val="FF0000"/>
                </a:solidFill>
              </a:rPr>
              <a:t>Tomcat</a:t>
            </a:r>
            <a:r>
              <a:rPr lang="zh-CN" altLang="en-US" dirty="0">
                <a:solidFill>
                  <a:srgbClr val="FF0000"/>
                </a:solidFill>
              </a:rPr>
              <a:t>会事先把形参对象封装好传给我</a:t>
            </a:r>
            <a:r>
              <a:rPr lang="zh-CN" altLang="en-US" dirty="0"/>
              <a:t>，我们不用手动解析这些</a:t>
            </a:r>
            <a:r>
              <a:rPr lang="en-US" altLang="zh-CN" dirty="0"/>
              <a:t>HTTP</a:t>
            </a:r>
            <a:r>
              <a:rPr lang="zh-CN" altLang="en-US" dirty="0"/>
              <a:t>请求，也不需要把结果转成</a:t>
            </a:r>
            <a:r>
              <a:rPr lang="en-US" altLang="zh-CN" dirty="0"/>
              <a:t>HTTP</a:t>
            </a:r>
            <a:r>
              <a:rPr lang="zh-CN" altLang="en-US" dirty="0"/>
              <a:t>响应</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66895" y="1941588"/>
            <a:ext cx="5452533" cy="4086679"/>
          </a:xfrm>
          <a:prstGeom prst="rect">
            <a:avLst/>
          </a:prstGeom>
        </p:spPr>
      </p:pic>
      <p:sp>
        <p:nvSpPr>
          <p:cNvPr id="8" name="文本框 7"/>
          <p:cNvSpPr txBox="1"/>
          <p:nvPr/>
        </p:nvSpPr>
        <p:spPr>
          <a:xfrm>
            <a:off x="1295400" y="1012948"/>
            <a:ext cx="9731829" cy="830997"/>
          </a:xfrm>
          <a:prstGeom prst="rect">
            <a:avLst/>
          </a:prstGeom>
          <a:noFill/>
        </p:spPr>
        <p:txBody>
          <a:bodyPr wrap="square" rtlCol="0">
            <a:spAutoFit/>
          </a:bodyPr>
          <a:lstStyle/>
          <a:p>
            <a:r>
              <a:rPr lang="zh-CN" altLang="en-US" sz="2400" dirty="0">
                <a:solidFill>
                  <a:schemeClr val="tx2"/>
                </a:solidFill>
                <a:latin typeface="+mj-lt"/>
                <a:ea typeface="+mj-ea"/>
                <a:cs typeface="+mj-cs"/>
              </a:rPr>
              <a:t>为什么要有</a:t>
            </a:r>
            <a:r>
              <a:rPr lang="en-US" altLang="zh-CN" sz="2400" dirty="0">
                <a:solidFill>
                  <a:schemeClr val="tx2"/>
                </a:solidFill>
                <a:latin typeface="+mj-lt"/>
                <a:ea typeface="+mj-ea"/>
                <a:cs typeface="+mj-cs"/>
              </a:rPr>
              <a:t>tomcat</a:t>
            </a:r>
            <a:r>
              <a:rPr lang="zh-CN" altLang="en-US" sz="2400" dirty="0">
                <a:solidFill>
                  <a:schemeClr val="tx2"/>
                </a:solidFill>
                <a:latin typeface="+mj-lt"/>
                <a:ea typeface="+mj-ea"/>
                <a:cs typeface="+mj-cs"/>
              </a:rPr>
              <a:t>呢？既然可以接受请求和返回响应，让为啥要经过汤姆猫转手呢</a:t>
            </a:r>
            <a:r>
              <a:rPr lang="en-US" altLang="zh-CN" sz="2400" dirty="0">
                <a:solidFill>
                  <a:schemeClr val="tx2"/>
                </a:solidFill>
                <a:latin typeface="+mj-lt"/>
                <a:ea typeface="+mj-ea"/>
                <a:cs typeface="+mj-cs"/>
              </a:rPr>
              <a:t>? </a:t>
            </a:r>
            <a:r>
              <a:rPr lang="zh-CN" altLang="en-US" sz="2400" dirty="0">
                <a:solidFill>
                  <a:schemeClr val="tx2"/>
                </a:solidFill>
                <a:latin typeface="+mj-lt"/>
                <a:ea typeface="+mj-ea"/>
                <a:cs typeface="+mj-cs"/>
              </a:rPr>
              <a:t>我们自己操作这些方法不就完事了吗</a:t>
            </a:r>
            <a:endParaRPr lang="zh-CN" altLang="en-US" sz="2400" dirty="0">
              <a:solidFill>
                <a:schemeClr val="tx2"/>
              </a:solidFill>
              <a:latin typeface="+mj-lt"/>
              <a:ea typeface="+mj-ea"/>
              <a:cs typeface="+mj-cs"/>
            </a:endParaRPr>
          </a:p>
        </p:txBody>
      </p:sp>
      <p:sp>
        <p:nvSpPr>
          <p:cNvPr id="9" name="文本框 8"/>
          <p:cNvSpPr txBox="1"/>
          <p:nvPr/>
        </p:nvSpPr>
        <p:spPr>
          <a:xfrm>
            <a:off x="1216781" y="3676949"/>
            <a:ext cx="5276850" cy="1200329"/>
          </a:xfrm>
          <a:prstGeom prst="rect">
            <a:avLst/>
          </a:prstGeom>
          <a:noFill/>
        </p:spPr>
        <p:txBody>
          <a:bodyPr wrap="square" rtlCol="0">
            <a:spAutoFit/>
          </a:bodyPr>
          <a:lstStyle/>
          <a:p>
            <a:r>
              <a:rPr lang="en-US" altLang="zh-CN" dirty="0"/>
              <a:t>Tomcat</a:t>
            </a:r>
            <a:r>
              <a:rPr lang="zh-CN" altLang="en-US" dirty="0"/>
              <a:t>之所以放心地交给我们实现，是因为</a:t>
            </a:r>
            <a:r>
              <a:rPr lang="en-US" altLang="zh-CN" dirty="0"/>
              <a:t>Servlet</a:t>
            </a:r>
            <a:r>
              <a:rPr lang="zh-CN" altLang="en-US" dirty="0"/>
              <a:t>里主要写的代码都是业务逻辑代码。和原始的、底层的解析、连接等没有丝毫关系。最难的几个操作，人家已经给你封装成形参传进来了。</a:t>
            </a:r>
            <a:endParaRPr lang="zh-CN" altLang="en-US" dirty="0"/>
          </a:p>
        </p:txBody>
      </p:sp>
      <p:sp>
        <p:nvSpPr>
          <p:cNvPr id="10" name="文本框 9"/>
          <p:cNvSpPr txBox="1"/>
          <p:nvPr/>
        </p:nvSpPr>
        <p:spPr>
          <a:xfrm>
            <a:off x="1216781" y="5140475"/>
            <a:ext cx="4951790" cy="670077"/>
          </a:xfrm>
          <a:prstGeom prst="rect">
            <a:avLst/>
          </a:prstGeom>
          <a:noFill/>
        </p:spPr>
        <p:txBody>
          <a:bodyPr wrap="square" rtlCol="0">
            <a:spAutoFit/>
          </a:bodyPr>
          <a:lstStyle/>
          <a:p>
            <a:r>
              <a:rPr lang="zh-CN" altLang="en-US" dirty="0"/>
              <a:t>也就是说，</a:t>
            </a:r>
            <a:r>
              <a:rPr lang="en-US" altLang="zh-CN" dirty="0"/>
              <a:t>Servlet</a:t>
            </a:r>
            <a:r>
              <a:rPr lang="zh-CN" altLang="en-US" dirty="0"/>
              <a:t>虽然是个接口，但实现类只是个空壳，我们写点业务逻辑就好了。</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253484"/>
            <a:ext cx="9601200" cy="546705"/>
          </a:xfrm>
        </p:spPr>
        <p:txBody>
          <a:bodyPr>
            <a:normAutofit/>
          </a:bodyPr>
          <a:lstStyle/>
          <a:p>
            <a:r>
              <a:rPr lang="zh-CN" altLang="en-US" sz="2800" dirty="0"/>
              <a:t>简单介绍</a:t>
            </a:r>
            <a:r>
              <a:rPr lang="en-US" altLang="zh-CN" sz="2800" dirty="0"/>
              <a:t>Servlet</a:t>
            </a:r>
            <a:r>
              <a:rPr lang="zh-CN" altLang="en-US" sz="2800" dirty="0"/>
              <a:t>容器怎样工作（以</a:t>
            </a:r>
            <a:r>
              <a:rPr lang="en-US" altLang="zh-CN" sz="2800" dirty="0"/>
              <a:t>Tomcat</a:t>
            </a:r>
            <a:r>
              <a:rPr lang="zh-CN" altLang="en-US" sz="2800" dirty="0"/>
              <a:t>为例）</a:t>
            </a:r>
            <a:endParaRPr lang="zh-CN" altLang="en-US" sz="2800" dirty="0"/>
          </a:p>
        </p:txBody>
      </p:sp>
      <p:sp>
        <p:nvSpPr>
          <p:cNvPr id="4" name="文本框 3"/>
          <p:cNvSpPr txBox="1"/>
          <p:nvPr/>
        </p:nvSpPr>
        <p:spPr>
          <a:xfrm>
            <a:off x="1371598" y="1019104"/>
            <a:ext cx="4777619" cy="2585323"/>
          </a:xfrm>
          <a:prstGeom prst="rect">
            <a:avLst/>
          </a:prstGeom>
          <a:noFill/>
        </p:spPr>
        <p:txBody>
          <a:bodyPr wrap="square" rtlCol="0">
            <a:spAutoFit/>
          </a:bodyPr>
          <a:lstStyle/>
          <a:p>
            <a:r>
              <a:rPr lang="zh-CN" altLang="en-US" dirty="0"/>
              <a:t>那么</a:t>
            </a:r>
            <a:r>
              <a:rPr lang="en-US" altLang="zh-CN" dirty="0"/>
              <a:t>Tomcat</a:t>
            </a:r>
            <a:r>
              <a:rPr lang="zh-CN" altLang="en-US" dirty="0"/>
              <a:t>是怎样启动的呢？说到这里需要先介绍一下</a:t>
            </a:r>
            <a:r>
              <a:rPr lang="en-US" altLang="zh-CN" dirty="0"/>
              <a:t>Servlet</a:t>
            </a:r>
            <a:r>
              <a:rPr lang="zh-CN" altLang="en-US" dirty="0"/>
              <a:t>容器和</a:t>
            </a:r>
            <a:r>
              <a:rPr lang="en-US" altLang="zh-CN" dirty="0"/>
              <a:t>Web</a:t>
            </a:r>
            <a:r>
              <a:rPr lang="zh-CN" altLang="en-US" dirty="0"/>
              <a:t>容器的区别。</a:t>
            </a:r>
            <a:endParaRPr lang="en-US" altLang="zh-CN" dirty="0"/>
          </a:p>
          <a:p>
            <a:endParaRPr lang="en-US" altLang="zh-CN" dirty="0"/>
          </a:p>
          <a:p>
            <a:r>
              <a:rPr lang="en-US" altLang="zh-CN" dirty="0" err="1"/>
              <a:t>Sevrlet</a:t>
            </a:r>
            <a:r>
              <a:rPr lang="zh-CN" altLang="en-US" dirty="0"/>
              <a:t>容器是用来管理</a:t>
            </a:r>
            <a:r>
              <a:rPr lang="en-US" altLang="zh-CN" dirty="0"/>
              <a:t>servlet</a:t>
            </a:r>
            <a:r>
              <a:rPr lang="zh-CN" altLang="en-US" dirty="0"/>
              <a:t>的生命周期，而</a:t>
            </a:r>
            <a:r>
              <a:rPr lang="en-US" altLang="zh-CN" dirty="0"/>
              <a:t>web</a:t>
            </a:r>
            <a:r>
              <a:rPr lang="zh-CN" altLang="en-US" dirty="0"/>
              <a:t>容器，即</a:t>
            </a:r>
            <a:r>
              <a:rPr lang="en-US" altLang="zh-CN" dirty="0"/>
              <a:t>web</a:t>
            </a:r>
            <a:r>
              <a:rPr lang="zh-CN" altLang="en-US" dirty="0"/>
              <a:t>服务器是用来管理和部署</a:t>
            </a:r>
            <a:r>
              <a:rPr lang="en-US" altLang="zh-CN" dirty="0"/>
              <a:t>Web</a:t>
            </a:r>
            <a:r>
              <a:rPr lang="zh-CN" altLang="en-US" dirty="0"/>
              <a:t>应用的。一个</a:t>
            </a:r>
            <a:r>
              <a:rPr lang="en-US" altLang="zh-CN" dirty="0"/>
              <a:t>web</a:t>
            </a:r>
            <a:r>
              <a:rPr lang="zh-CN" altLang="en-US" dirty="0"/>
              <a:t>应用程序，如新闻网站，一个</a:t>
            </a:r>
            <a:r>
              <a:rPr lang="en-US" altLang="zh-CN" dirty="0"/>
              <a:t>web</a:t>
            </a:r>
            <a:r>
              <a:rPr lang="zh-CN" altLang="en-US" dirty="0"/>
              <a:t>应用可以包含多个</a:t>
            </a:r>
            <a:r>
              <a:rPr lang="en-US" altLang="zh-CN" dirty="0"/>
              <a:t>servlet</a:t>
            </a:r>
            <a:endParaRPr lang="en-US" altLang="zh-CN" dirty="0"/>
          </a:p>
          <a:p>
            <a:r>
              <a:rPr lang="en-US" altLang="zh-CN" dirty="0"/>
              <a:t>Tomcat</a:t>
            </a:r>
            <a:r>
              <a:rPr lang="zh-CN" altLang="en-US" dirty="0"/>
              <a:t>就是一个开源的</a:t>
            </a:r>
            <a:r>
              <a:rPr lang="en-US" altLang="zh-CN" dirty="0"/>
              <a:t>Servlet</a:t>
            </a:r>
            <a:r>
              <a:rPr lang="zh-CN" altLang="en-US" dirty="0"/>
              <a:t>容器，也是一个</a:t>
            </a:r>
            <a:r>
              <a:rPr lang="en-US" altLang="zh-CN" dirty="0"/>
              <a:t>web</a:t>
            </a:r>
            <a:r>
              <a:rPr lang="zh-CN" altLang="en-US" dirty="0"/>
              <a:t>容器</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02361" y="863603"/>
            <a:ext cx="4827210" cy="2896326"/>
          </a:xfrm>
          <a:prstGeom prst="rect">
            <a:avLst/>
          </a:prstGeom>
        </p:spPr>
      </p:pic>
      <p:sp>
        <p:nvSpPr>
          <p:cNvPr id="8" name="文本框 7"/>
          <p:cNvSpPr txBox="1"/>
          <p:nvPr/>
        </p:nvSpPr>
        <p:spPr>
          <a:xfrm>
            <a:off x="1177470" y="3999842"/>
            <a:ext cx="5165877" cy="1754326"/>
          </a:xfrm>
          <a:prstGeom prst="rect">
            <a:avLst/>
          </a:prstGeom>
          <a:noFill/>
        </p:spPr>
        <p:txBody>
          <a:bodyPr wrap="square" rtlCol="0">
            <a:spAutoFit/>
          </a:bodyPr>
          <a:lstStyle/>
          <a:p>
            <a:r>
              <a:rPr lang="zh-CN" altLang="en-US" dirty="0"/>
              <a:t>首先我们看到浏览器，我们讲</a:t>
            </a:r>
            <a:r>
              <a:rPr lang="en-US" altLang="zh-CN" dirty="0"/>
              <a:t>servlet</a:t>
            </a:r>
            <a:r>
              <a:rPr lang="zh-CN" altLang="en-US" dirty="0"/>
              <a:t>也好，讲</a:t>
            </a:r>
            <a:r>
              <a:rPr lang="en-US" altLang="zh-CN" dirty="0" err="1"/>
              <a:t>jsp</a:t>
            </a:r>
            <a:r>
              <a:rPr lang="zh-CN" altLang="en-US" dirty="0"/>
              <a:t>也罢，首先我们要明确的是这是一个</a:t>
            </a:r>
            <a:r>
              <a:rPr lang="en-US" altLang="zh-CN" dirty="0"/>
              <a:t>bs</a:t>
            </a:r>
            <a:r>
              <a:rPr lang="zh-CN" altLang="en-US" dirty="0"/>
              <a:t>（浏览器和</a:t>
            </a:r>
            <a:r>
              <a:rPr lang="zh-CN" altLang="en-US" dirty="0">
                <a:hlinkClick r:id="rId2"/>
              </a:rPr>
              <a:t>服务器</a:t>
            </a:r>
            <a:r>
              <a:rPr lang="zh-CN" altLang="en-US" dirty="0"/>
              <a:t>架构模式）的体系结构，所以说他必然有浏览器的，那么浏览器要去访问</a:t>
            </a:r>
            <a:r>
              <a:rPr lang="en-US" altLang="zh-CN" dirty="0"/>
              <a:t>Tomcat</a:t>
            </a:r>
            <a:r>
              <a:rPr lang="zh-CN" altLang="en-US" dirty="0"/>
              <a:t>其中的某一个</a:t>
            </a:r>
            <a:r>
              <a:rPr lang="en-US" altLang="zh-CN" dirty="0"/>
              <a:t>servlet</a:t>
            </a:r>
            <a:r>
              <a:rPr lang="zh-CN" altLang="en-US" dirty="0"/>
              <a:t>或者说是</a:t>
            </a:r>
            <a:r>
              <a:rPr lang="en-US" altLang="zh-CN" dirty="0" err="1"/>
              <a:t>jsp</a:t>
            </a:r>
            <a:r>
              <a:rPr lang="zh-CN" altLang="en-US" dirty="0"/>
              <a:t>的时候呢，必须在浏览器当中输入</a:t>
            </a:r>
            <a:r>
              <a:rPr lang="en-US" altLang="zh-CN" dirty="0"/>
              <a:t>http://.....</a:t>
            </a:r>
            <a:endParaRPr lang="zh-CN" altLang="en-US" dirty="0"/>
          </a:p>
        </p:txBody>
      </p:sp>
      <p:sp>
        <p:nvSpPr>
          <p:cNvPr id="9" name="文本框 8"/>
          <p:cNvSpPr txBox="1"/>
          <p:nvPr/>
        </p:nvSpPr>
        <p:spPr>
          <a:xfrm>
            <a:off x="6417128" y="3889828"/>
            <a:ext cx="5597675" cy="2862322"/>
          </a:xfrm>
          <a:prstGeom prst="rect">
            <a:avLst/>
          </a:prstGeom>
          <a:noFill/>
        </p:spPr>
        <p:txBody>
          <a:bodyPr wrap="square" rtlCol="0">
            <a:spAutoFit/>
          </a:bodyPr>
          <a:lstStyle/>
          <a:p>
            <a:r>
              <a:rPr lang="zh-CN" altLang="en-US" dirty="0"/>
              <a:t>敲了回车键之后浏览器就会向你指定的</a:t>
            </a:r>
            <a:r>
              <a:rPr lang="en-US" altLang="zh-CN" dirty="0"/>
              <a:t>Tomcat</a:t>
            </a:r>
            <a:r>
              <a:rPr lang="zh-CN" altLang="en-US" dirty="0"/>
              <a:t>发送</a:t>
            </a:r>
            <a:r>
              <a:rPr lang="en-US" altLang="zh-CN" dirty="0"/>
              <a:t>http</a:t>
            </a:r>
            <a:r>
              <a:rPr lang="zh-CN" altLang="en-US" dirty="0"/>
              <a:t>请求的，这个请求会被</a:t>
            </a:r>
            <a:r>
              <a:rPr lang="en-US" altLang="zh-CN" dirty="0"/>
              <a:t>Tomcat</a:t>
            </a:r>
            <a:r>
              <a:rPr lang="zh-CN" altLang="en-US" dirty="0"/>
              <a:t>的</a:t>
            </a:r>
            <a:r>
              <a:rPr lang="en-US" altLang="zh-CN" dirty="0"/>
              <a:t>Web</a:t>
            </a:r>
            <a:r>
              <a:rPr lang="zh-CN" altLang="en-US" dirty="0"/>
              <a:t>服务器的这个模块接收，</a:t>
            </a:r>
            <a:r>
              <a:rPr lang="en-US" altLang="zh-CN" dirty="0"/>
              <a:t>web</a:t>
            </a:r>
            <a:r>
              <a:rPr lang="zh-CN" altLang="en-US" dirty="0"/>
              <a:t>服务器处理之后呢会转发给</a:t>
            </a:r>
            <a:r>
              <a:rPr lang="en-US" altLang="zh-CN" dirty="0"/>
              <a:t>Tomcat</a:t>
            </a:r>
            <a:r>
              <a:rPr lang="zh-CN" altLang="en-US" dirty="0"/>
              <a:t>的容器部分进行处理，他会帮助浏览器找到这个请求想要找到的</a:t>
            </a:r>
            <a:r>
              <a:rPr lang="en-US" altLang="zh-CN" dirty="0"/>
              <a:t>servlet</a:t>
            </a:r>
            <a:r>
              <a:rPr lang="zh-CN" altLang="en-US" dirty="0"/>
              <a:t>，这时呢在容器里面的行为要么是在容器内再向数据库发送操作数据库的命令，要么呢直接返回结果 ，其实就是静态的</a:t>
            </a:r>
            <a:r>
              <a:rPr lang="en-US" altLang="zh-CN" dirty="0"/>
              <a:t>html</a:t>
            </a:r>
            <a:r>
              <a:rPr lang="zh-CN" altLang="en-US" dirty="0"/>
              <a:t>页面，当页面被</a:t>
            </a:r>
            <a:r>
              <a:rPr lang="en-US" altLang="zh-CN" dirty="0"/>
              <a:t>web</a:t>
            </a:r>
            <a:r>
              <a:rPr lang="zh-CN" altLang="en-US" dirty="0"/>
              <a:t>服务器模块接收到之后呢，他会将静态页面返回给那个发送请求的那个浏览器，浏览器得到这个结果之后呢，就会自己显示出来，然后用户就能看到结果，</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774996" y="431556"/>
            <a:ext cx="5238750" cy="3409950"/>
          </a:xfrm>
        </p:spPr>
      </p:pic>
      <p:sp>
        <p:nvSpPr>
          <p:cNvPr id="6" name="文本框 5"/>
          <p:cNvSpPr txBox="1"/>
          <p:nvPr/>
        </p:nvSpPr>
        <p:spPr>
          <a:xfrm>
            <a:off x="1478037" y="341085"/>
            <a:ext cx="5387220" cy="800219"/>
          </a:xfrm>
          <a:prstGeom prst="rect">
            <a:avLst/>
          </a:prstGeom>
          <a:noFill/>
        </p:spPr>
        <p:txBody>
          <a:bodyPr wrap="square" rtlCol="0">
            <a:spAutoFit/>
          </a:bodyPr>
          <a:lstStyle/>
          <a:p>
            <a:r>
              <a:rPr lang="en-US" altLang="zh-CN" sz="2800" dirty="0">
                <a:solidFill>
                  <a:schemeClr val="tx2"/>
                </a:solidFill>
                <a:latin typeface="+mj-lt"/>
                <a:ea typeface="+mj-ea"/>
                <a:cs typeface="+mj-cs"/>
              </a:rPr>
              <a:t>Servlet</a:t>
            </a:r>
            <a:r>
              <a:rPr lang="zh-CN" altLang="en-US" sz="2800" dirty="0">
                <a:solidFill>
                  <a:schemeClr val="tx2"/>
                </a:solidFill>
                <a:latin typeface="+mj-lt"/>
                <a:ea typeface="+mj-ea"/>
                <a:cs typeface="+mj-cs"/>
              </a:rPr>
              <a:t>容器的启动</a:t>
            </a:r>
            <a:endParaRPr lang="zh-CN" altLang="en-US" sz="2800" dirty="0">
              <a:solidFill>
                <a:schemeClr val="tx2"/>
              </a:solidFill>
              <a:latin typeface="+mj-lt"/>
              <a:ea typeface="+mj-ea"/>
              <a:cs typeface="+mj-cs"/>
            </a:endParaRPr>
          </a:p>
          <a:p>
            <a:endParaRPr lang="zh-CN" altLang="en-US" dirty="0"/>
          </a:p>
        </p:txBody>
      </p:sp>
      <p:sp>
        <p:nvSpPr>
          <p:cNvPr id="8" name="文本框 7"/>
          <p:cNvSpPr txBox="1"/>
          <p:nvPr/>
        </p:nvSpPr>
        <p:spPr>
          <a:xfrm>
            <a:off x="1127276" y="1269999"/>
            <a:ext cx="5121124" cy="1477328"/>
          </a:xfrm>
          <a:prstGeom prst="rect">
            <a:avLst/>
          </a:prstGeom>
          <a:noFill/>
        </p:spPr>
        <p:txBody>
          <a:bodyPr wrap="square" rtlCol="0">
            <a:spAutoFit/>
          </a:bodyPr>
          <a:lstStyle/>
          <a:p>
            <a:r>
              <a:rPr lang="zh-CN" altLang="en-US" dirty="0"/>
              <a:t>在</a:t>
            </a:r>
            <a:r>
              <a:rPr lang="en-US" altLang="zh-CN" dirty="0"/>
              <a:t>Tomcat</a:t>
            </a:r>
            <a:r>
              <a:rPr lang="zh-CN" altLang="en-US" dirty="0"/>
              <a:t>中整个的体系结构中，</a:t>
            </a:r>
            <a:r>
              <a:rPr lang="en-US" altLang="zh-CN" dirty="0"/>
              <a:t>Context</a:t>
            </a:r>
            <a:r>
              <a:rPr lang="zh-CN" altLang="en-US" dirty="0"/>
              <a:t>容器直接管理</a:t>
            </a:r>
            <a:r>
              <a:rPr lang="en-US" altLang="zh-CN" dirty="0"/>
              <a:t>Servlet</a:t>
            </a:r>
            <a:r>
              <a:rPr lang="zh-CN" altLang="en-US" dirty="0"/>
              <a:t>在容器中的包装类</a:t>
            </a:r>
            <a:r>
              <a:rPr lang="en-US" altLang="zh-CN" dirty="0"/>
              <a:t>Wrapper</a:t>
            </a:r>
            <a:r>
              <a:rPr lang="zh-CN" altLang="en-US" dirty="0"/>
              <a:t>，所以</a:t>
            </a:r>
            <a:r>
              <a:rPr lang="en-US" altLang="zh-CN" dirty="0"/>
              <a:t>Context</a:t>
            </a:r>
            <a:r>
              <a:rPr lang="zh-CN" altLang="en-US" dirty="0"/>
              <a:t>是真正管理</a:t>
            </a:r>
            <a:r>
              <a:rPr lang="en-US" altLang="zh-CN" dirty="0"/>
              <a:t>Servlet</a:t>
            </a:r>
            <a:r>
              <a:rPr lang="zh-CN" altLang="en-US" dirty="0"/>
              <a:t>的容器。通过图我们还可以看出，一个</a:t>
            </a:r>
            <a:r>
              <a:rPr lang="en-US" altLang="zh-CN" dirty="0"/>
              <a:t>Context</a:t>
            </a:r>
            <a:r>
              <a:rPr lang="zh-CN" altLang="en-US" dirty="0"/>
              <a:t>对应着一个</a:t>
            </a:r>
            <a:r>
              <a:rPr lang="en-US" altLang="zh-CN" dirty="0"/>
              <a:t>Web</a:t>
            </a:r>
            <a:r>
              <a:rPr lang="zh-CN" altLang="en-US" dirty="0"/>
              <a:t>工程。</a:t>
            </a:r>
            <a:br>
              <a:rPr lang="en-US" altLang="zh-CN" dirty="0"/>
            </a:br>
            <a:r>
              <a:rPr lang="zh-CN" altLang="en-US" dirty="0"/>
              <a:t>（一个</a:t>
            </a:r>
            <a:r>
              <a:rPr lang="en-US" altLang="zh-CN" dirty="0"/>
              <a:t>Web</a:t>
            </a:r>
            <a:r>
              <a:rPr lang="zh-CN" altLang="en-US" dirty="0"/>
              <a:t>工程中很多</a:t>
            </a:r>
            <a:r>
              <a:rPr lang="en-US" altLang="zh-CN" dirty="0"/>
              <a:t>Servlet</a:t>
            </a:r>
            <a:r>
              <a:rPr lang="zh-CN" altLang="en-US" dirty="0"/>
              <a:t>）</a:t>
            </a:r>
            <a:endParaRPr lang="zh-CN" altLang="en-US" dirty="0"/>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171" y="3113314"/>
            <a:ext cx="5387220" cy="32323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150703" y="5025987"/>
            <a:ext cx="5160552" cy="1477328"/>
          </a:xfrm>
          <a:prstGeom prst="rect">
            <a:avLst/>
          </a:prstGeom>
        </p:spPr>
        <p:txBody>
          <a:bodyPr wrap="square">
            <a:spAutoFit/>
          </a:bodyPr>
          <a:lstStyle/>
          <a:p>
            <a:r>
              <a:rPr lang="en-US" altLang="zh-CN" dirty="0">
                <a:solidFill>
                  <a:srgbClr val="FF0000"/>
                </a:solidFill>
              </a:rPr>
              <a:t>5</a:t>
            </a:r>
            <a:r>
              <a:rPr lang="zh-CN" altLang="en-US" dirty="0">
                <a:solidFill>
                  <a:srgbClr val="FF0000"/>
                </a:solidFill>
              </a:rPr>
              <a:t>、Servlet其他两个方法</a:t>
            </a:r>
            <a:endParaRPr lang="zh-CN" altLang="en-US" dirty="0">
              <a:solidFill>
                <a:srgbClr val="FF0000"/>
              </a:solidFill>
            </a:endParaRPr>
          </a:p>
          <a:p>
            <a:r>
              <a:rPr lang="zh-CN" altLang="en-US" dirty="0"/>
              <a:t>	</a:t>
            </a:r>
            <a:r>
              <a:rPr lang="zh-CN" altLang="en-US" dirty="0">
                <a:solidFill>
                  <a:srgbClr val="FF0000"/>
                </a:solidFill>
              </a:rPr>
              <a:t>getServletConfig</a:t>
            </a:r>
            <a:r>
              <a:rPr lang="en-US" altLang="zh-CN" dirty="0">
                <a:solidFill>
                  <a:srgbClr val="FF0000"/>
                </a:solidFill>
              </a:rPr>
              <a:t>()</a:t>
            </a:r>
            <a:r>
              <a:rPr lang="zh-CN" altLang="en-US" dirty="0">
                <a:solidFill>
                  <a:srgbClr val="FF0000"/>
                </a:solidFill>
              </a:rPr>
              <a:t>: </a:t>
            </a:r>
            <a:r>
              <a:rPr lang="zh-CN" altLang="en-US" dirty="0"/>
              <a:t>返回一个ServletConfig对象，其中包含这个servlet初始化和启动参数.</a:t>
            </a:r>
            <a:endParaRPr lang="zh-CN" altLang="en-US" dirty="0"/>
          </a:p>
          <a:p>
            <a:r>
              <a:rPr lang="zh-CN" altLang="en-US" dirty="0"/>
              <a:t>	</a:t>
            </a:r>
            <a:r>
              <a:rPr lang="zh-CN" altLang="en-US" dirty="0">
                <a:solidFill>
                  <a:srgbClr val="FF0000"/>
                </a:solidFill>
              </a:rPr>
              <a:t>getServletinfo</a:t>
            </a:r>
            <a:r>
              <a:rPr lang="en-US" altLang="zh-CN" dirty="0">
                <a:solidFill>
                  <a:srgbClr val="FF0000"/>
                </a:solidFill>
              </a:rPr>
              <a:t>()</a:t>
            </a:r>
            <a:r>
              <a:rPr lang="zh-CN" altLang="en-US" dirty="0">
                <a:solidFill>
                  <a:srgbClr val="FF0000"/>
                </a:solidFill>
              </a:rPr>
              <a:t>: </a:t>
            </a:r>
            <a:r>
              <a:rPr lang="zh-CN" altLang="en-US" dirty="0"/>
              <a:t>返回有关servlet的信息，如作者、版本和版权.</a:t>
            </a:r>
            <a:endParaRPr lang="zh-CN" altLang="en-US" dirty="0"/>
          </a:p>
        </p:txBody>
      </p:sp>
      <p:sp>
        <p:nvSpPr>
          <p:cNvPr id="2" name="标题 1"/>
          <p:cNvSpPr>
            <a:spLocks noGrp="1"/>
          </p:cNvSpPr>
          <p:nvPr>
            <p:ph type="title"/>
          </p:nvPr>
        </p:nvSpPr>
        <p:spPr>
          <a:xfrm>
            <a:off x="1371600" y="284238"/>
            <a:ext cx="6040362" cy="497692"/>
          </a:xfrm>
        </p:spPr>
        <p:txBody>
          <a:bodyPr>
            <a:normAutofit fontScale="90000"/>
          </a:bodyPr>
          <a:lstStyle/>
          <a:p>
            <a:r>
              <a:rPr lang="en-US" altLang="zh-CN" sz="4000" dirty="0"/>
              <a:t>Servlet</a:t>
            </a:r>
            <a:r>
              <a:rPr lang="zh-CN" altLang="en-US" sz="4000" dirty="0"/>
              <a:t>的生命周期</a:t>
            </a:r>
            <a:endParaRPr lang="zh-CN" altLang="en-US" sz="4000" dirty="0"/>
          </a:p>
        </p:txBody>
      </p:sp>
      <p:sp>
        <p:nvSpPr>
          <p:cNvPr id="3" name="内容占位符 2"/>
          <p:cNvSpPr>
            <a:spLocks noGrp="1"/>
          </p:cNvSpPr>
          <p:nvPr>
            <p:ph idx="1"/>
          </p:nvPr>
        </p:nvSpPr>
        <p:spPr>
          <a:xfrm>
            <a:off x="5445277" y="515834"/>
            <a:ext cx="2203752" cy="433010"/>
          </a:xfrm>
        </p:spPr>
        <p:txBody>
          <a:bodyPr>
            <a:normAutofit fontScale="85000" lnSpcReduction="10000"/>
          </a:bodyPr>
          <a:lstStyle/>
          <a:p>
            <a:pPr marL="0" indent="0">
              <a:buNone/>
            </a:pPr>
            <a:r>
              <a:rPr lang="zh-CN" altLang="en-US" dirty="0"/>
              <a:t>没错又是这张图👉</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16762" y="284238"/>
            <a:ext cx="4381619" cy="3820221"/>
          </a:xfrm>
          <a:prstGeom prst="rect">
            <a:avLst/>
          </a:prstGeom>
        </p:spPr>
      </p:pic>
      <p:sp>
        <p:nvSpPr>
          <p:cNvPr id="6" name="矩形 5"/>
          <p:cNvSpPr/>
          <p:nvPr/>
        </p:nvSpPr>
        <p:spPr>
          <a:xfrm>
            <a:off x="885371" y="1013581"/>
            <a:ext cx="6831391" cy="1754326"/>
          </a:xfrm>
          <a:prstGeom prst="rect">
            <a:avLst/>
          </a:prstGeom>
        </p:spPr>
        <p:txBody>
          <a:bodyPr wrap="square">
            <a:spAutoFit/>
          </a:bodyPr>
          <a:lstStyle/>
          <a:p>
            <a:r>
              <a:rPr lang="en-US" altLang="zh-CN" dirty="0">
                <a:solidFill>
                  <a:srgbClr val="FF0000"/>
                </a:solidFill>
              </a:rPr>
              <a:t>1</a:t>
            </a:r>
            <a:r>
              <a:rPr lang="zh-CN" altLang="en-US" dirty="0">
                <a:solidFill>
                  <a:srgbClr val="FF0000"/>
                </a:solidFill>
              </a:rPr>
              <a:t>、加载和实例化：</a:t>
            </a:r>
            <a:endParaRPr lang="zh-CN" altLang="en-US" dirty="0">
              <a:solidFill>
                <a:srgbClr val="FF0000"/>
              </a:solidFill>
            </a:endParaRPr>
          </a:p>
          <a:p>
            <a:r>
              <a:rPr lang="zh-CN" altLang="en-US" dirty="0"/>
              <a:t>	当Servlet容器启动或客户端发送一个请求时，Servlet容器会查找内存中是否存在该Servlet实例，若存在，则直接读取该实例响应请求；如果不存在，就创建一个Servlet实例。但是要注意的是，在一个应用程序中，每种Servlet类型只能有一个实例。</a:t>
            </a:r>
            <a:endParaRPr lang="zh-CN" altLang="en-US" dirty="0"/>
          </a:p>
          <a:p>
            <a:r>
              <a:rPr lang="zh-CN" altLang="en-US" dirty="0"/>
              <a:t>		</a:t>
            </a:r>
            <a:endParaRPr lang="zh-CN" altLang="en-US" dirty="0"/>
          </a:p>
        </p:txBody>
      </p:sp>
      <p:sp>
        <p:nvSpPr>
          <p:cNvPr id="7" name="矩形 6"/>
          <p:cNvSpPr/>
          <p:nvPr/>
        </p:nvSpPr>
        <p:spPr>
          <a:xfrm>
            <a:off x="885370" y="2551837"/>
            <a:ext cx="6618515" cy="1754326"/>
          </a:xfrm>
          <a:prstGeom prst="rect">
            <a:avLst/>
          </a:prstGeom>
        </p:spPr>
        <p:txBody>
          <a:bodyPr wrap="square">
            <a:spAutoFit/>
          </a:bodyPr>
          <a:lstStyle/>
          <a:p>
            <a:r>
              <a:rPr lang="en-US" altLang="zh-CN" dirty="0">
                <a:solidFill>
                  <a:srgbClr val="FF0000"/>
                </a:solidFill>
              </a:rPr>
              <a:t>2</a:t>
            </a:r>
            <a:r>
              <a:rPr lang="zh-CN" altLang="en-US" dirty="0">
                <a:solidFill>
                  <a:srgbClr val="FF0000"/>
                </a:solidFill>
              </a:rPr>
              <a:t>、init( )：</a:t>
            </a:r>
            <a:r>
              <a:rPr lang="zh-CN" altLang="en-US" dirty="0"/>
              <a:t>当Servlet第一次被请求时，Servlet容器就会开始调用这个方法来初始化一个Servlet对象出来，但是这个方法在后续请求中不会在被Servlet容器调用，就像人只能“出生”一次一样。我们可以利用init（ ）方法来执行相应的初始化工作。调用这个方法时，Servlet容器会传入一个ServletConfig对象进来从而对Servlet对象进行初始化</a:t>
            </a:r>
            <a:endParaRPr lang="zh-CN" altLang="en-US" dirty="0"/>
          </a:p>
        </p:txBody>
      </p:sp>
      <p:sp>
        <p:nvSpPr>
          <p:cNvPr id="8" name="矩形 7"/>
          <p:cNvSpPr/>
          <p:nvPr/>
        </p:nvSpPr>
        <p:spPr>
          <a:xfrm>
            <a:off x="885370" y="4495713"/>
            <a:ext cx="6096000" cy="1754326"/>
          </a:xfrm>
          <a:prstGeom prst="rect">
            <a:avLst/>
          </a:prstGeom>
        </p:spPr>
        <p:txBody>
          <a:bodyPr>
            <a:spAutoFit/>
          </a:bodyPr>
          <a:lstStyle/>
          <a:p>
            <a:r>
              <a:rPr lang="en-US" altLang="zh-CN" dirty="0">
                <a:solidFill>
                  <a:srgbClr val="FF0000"/>
                </a:solidFill>
              </a:rPr>
              <a:t>3</a:t>
            </a:r>
            <a:r>
              <a:rPr lang="zh-CN" altLang="en-US" dirty="0">
                <a:solidFill>
                  <a:srgbClr val="FF0000"/>
                </a:solidFill>
              </a:rPr>
              <a:t>、</a:t>
            </a:r>
            <a:r>
              <a:rPr lang="en-US" altLang="zh-CN" dirty="0">
                <a:solidFill>
                  <a:srgbClr val="FF0000"/>
                </a:solidFill>
              </a:rPr>
              <a:t>service( ): </a:t>
            </a:r>
            <a:r>
              <a:rPr lang="zh-CN" altLang="en-US" dirty="0"/>
              <a:t>每当请求</a:t>
            </a:r>
            <a:r>
              <a:rPr lang="en-US" altLang="zh-CN" dirty="0"/>
              <a:t>Servlet</a:t>
            </a:r>
            <a:r>
              <a:rPr lang="zh-CN" altLang="en-US" dirty="0"/>
              <a:t>时，</a:t>
            </a:r>
            <a:r>
              <a:rPr lang="en-US" altLang="zh-CN" dirty="0"/>
              <a:t>Servlet</a:t>
            </a:r>
            <a:r>
              <a:rPr lang="zh-CN" altLang="en-US" dirty="0"/>
              <a:t>容器就会调用这个方法。就像人一样，需要不停的接受老板的指令并且“工作”。第一次请求时，</a:t>
            </a:r>
            <a:r>
              <a:rPr lang="en-US" altLang="zh-CN" dirty="0"/>
              <a:t>Servlet</a:t>
            </a:r>
            <a:r>
              <a:rPr lang="zh-CN" altLang="en-US" dirty="0"/>
              <a:t>容器会先调用</a:t>
            </a:r>
            <a:r>
              <a:rPr lang="en-US" altLang="zh-CN" dirty="0" err="1"/>
              <a:t>init</a:t>
            </a:r>
            <a:r>
              <a:rPr lang="en-US" altLang="zh-CN" dirty="0"/>
              <a:t>( )</a:t>
            </a:r>
            <a:r>
              <a:rPr lang="zh-CN" altLang="en-US" dirty="0"/>
              <a:t>方法初始化一个</a:t>
            </a:r>
            <a:r>
              <a:rPr lang="en-US" altLang="zh-CN" dirty="0"/>
              <a:t>Servlet</a:t>
            </a:r>
            <a:r>
              <a:rPr lang="zh-CN" altLang="en-US" dirty="0"/>
              <a:t>对象出来，然后会调用它的</a:t>
            </a:r>
            <a:r>
              <a:rPr lang="en-US" altLang="zh-CN" dirty="0"/>
              <a:t>service( )</a:t>
            </a:r>
            <a:r>
              <a:rPr lang="zh-CN" altLang="en-US" dirty="0"/>
              <a:t>方法进行工作，但在后续的请求中，</a:t>
            </a:r>
            <a:r>
              <a:rPr lang="en-US" altLang="zh-CN" dirty="0"/>
              <a:t>Servlet</a:t>
            </a:r>
            <a:r>
              <a:rPr lang="zh-CN" altLang="en-US" dirty="0"/>
              <a:t>容器只会调用</a:t>
            </a:r>
            <a:r>
              <a:rPr lang="en-US" altLang="zh-CN" dirty="0"/>
              <a:t>service</a:t>
            </a:r>
            <a:r>
              <a:rPr lang="zh-CN" altLang="en-US" dirty="0"/>
              <a:t>方法了。</a:t>
            </a:r>
            <a:endParaRPr lang="zh-CN" altLang="en-US" dirty="0"/>
          </a:p>
        </p:txBody>
      </p:sp>
      <p:sp>
        <p:nvSpPr>
          <p:cNvPr id="9" name="矩形 8"/>
          <p:cNvSpPr/>
          <p:nvPr/>
        </p:nvSpPr>
        <p:spPr>
          <a:xfrm>
            <a:off x="7150703" y="4379656"/>
            <a:ext cx="5041297" cy="646331"/>
          </a:xfrm>
          <a:prstGeom prst="rect">
            <a:avLst/>
          </a:prstGeom>
        </p:spPr>
        <p:txBody>
          <a:bodyPr wrap="square">
            <a:spAutoFit/>
          </a:bodyPr>
          <a:lstStyle/>
          <a:p>
            <a:r>
              <a:rPr lang="en-US" altLang="zh-CN" dirty="0">
                <a:solidFill>
                  <a:srgbClr val="FF0000"/>
                </a:solidFill>
              </a:rPr>
              <a:t>4</a:t>
            </a:r>
            <a:r>
              <a:rPr lang="zh-CN" altLang="en-US" dirty="0">
                <a:solidFill>
                  <a:srgbClr val="FF0000"/>
                </a:solidFill>
              </a:rPr>
              <a:t>、destory()：</a:t>
            </a:r>
            <a:r>
              <a:rPr lang="zh-CN" altLang="en-US" dirty="0"/>
              <a:t>容器依据自身算法删除servlet对象，删除前会调用destory方法</a:t>
            </a:r>
            <a:endParaRPr lang="zh-CN" altLang="en-US" dirty="0"/>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
            <a:ext cx="8895690" cy="4306163"/>
          </a:xfrm>
          <a:prstGeom prst="rect">
            <a:avLst/>
          </a:prstGeom>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924" y="3517635"/>
            <a:ext cx="11591457" cy="30561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ppt_x"/>
                                          </p:val>
                                        </p:tav>
                                        <p:tav tm="100000">
                                          <p:val>
                                            <p:strVal val="#ppt_x"/>
                                          </p:val>
                                        </p:tav>
                                      </p:tavLst>
                                    </p:anim>
                                    <p:anim calcmode="lin" valueType="num">
                                      <p:cBhvr additive="base">
                                        <p:cTn id="4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ppt_x"/>
                                          </p:val>
                                        </p:tav>
                                        <p:tav tm="100000">
                                          <p:val>
                                            <p:strVal val="#ppt_x"/>
                                          </p:val>
                                        </p:tav>
                                      </p:tavLst>
                                    </p:anim>
                                    <p:anim calcmode="lin" valueType="num">
                                      <p:cBhvr additive="base">
                                        <p:cTn id="5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P spid="3" grpId="0" build="p"/>
      <p:bldP spid="6" grpId="0"/>
      <p:bldP spid="7" grpId="0"/>
      <p:bldP spid="8" grpId="0"/>
      <p:bldP spid="9" grpId="0"/>
    </p:bldLst>
  </p:timing>
</p:sld>
</file>

<file path=ppt/theme/theme1.xml><?xml version="1.0" encoding="utf-8"?>
<a:theme xmlns:a="http://schemas.openxmlformats.org/drawingml/2006/main" name="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TM10001105[[fn=裁剪]]</Template>
  <TotalTime>0</TotalTime>
  <Words>12369</Words>
  <Application>WPS 演示</Application>
  <PresentationFormat>宽屏</PresentationFormat>
  <Paragraphs>420</Paragraphs>
  <Slides>30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Arial</vt:lpstr>
      <vt:lpstr>宋体</vt:lpstr>
      <vt:lpstr>Wingdings</vt:lpstr>
      <vt:lpstr>Franklin Gothic Book</vt:lpstr>
      <vt:lpstr>华文楷体</vt:lpstr>
      <vt:lpstr>微软雅黑</vt:lpstr>
      <vt:lpstr>Arial Unicode MS</vt:lpstr>
      <vt:lpstr>等线</vt:lpstr>
      <vt:lpstr>-apple-system</vt:lpstr>
      <vt:lpstr>Segoe Print</vt:lpstr>
      <vt:lpstr>Roboto</vt:lpstr>
      <vt:lpstr>剪切</vt:lpstr>
      <vt:lpstr>JavaWeb——Servlet</vt:lpstr>
      <vt:lpstr>我们经常会通过url链接去访问一些资源 假定你的web application 名称为news,你在浏览器中输入请求路径：  http://localhost:8080/news/main/list.jsp 这是一个静态页面，会访问main文件夹下的list.jsp页面      </vt:lpstr>
      <vt:lpstr>Servlet实现过程： 	（1）客户端发送请求至服务器端； 	（2）服务器将请求信息发送至 Servlet； 	（3）Servlet 生成响应内容并将其传给服务器。响应内容动态生成，通常取决于客户端的	         请求； 	（4）服务器将响应返回给客户端。 		 </vt:lpstr>
      <vt:lpstr>所有与网络有关请求响应啥的，其实都是Tomcat的工作</vt:lpstr>
      <vt:lpstr>其实Servlet本身在Tomcat中是“非常被动”的一个角色，处理的事情也很简单。 网络请求与响应，不是他的主要职责，它其实更偏向于业务代码。  Tomcat会事先把形参对象封装好传给我. 所谓的Request和Response都是Tomcat传给Servlet的，用来处理请求和响应的工具，但它本身不处理这些。  </vt:lpstr>
      <vt:lpstr>看到这里，可能你会有一个疑问  </vt:lpstr>
      <vt:lpstr>简单介绍Servlet容器怎样工作（以Tomcat为例）</vt:lpstr>
      <vt:lpstr>PowerPoint 演示文稿</vt:lpstr>
      <vt:lpstr>Servlet的生命周期</vt:lpstr>
      <vt:lpstr>请求与响应————Request/Response 我们的两位老朋友</vt:lpstr>
      <vt:lpstr>XML———TomCat（Servlet容器找到service方法的途径） </vt:lpstr>
      <vt:lpstr>PS：一般我们在开发web应用时，都会配置这个参数，有两个好处：1、如果初始化过程失败，则容器会提示启动失败，此时我们能够提前知道相关错误；2、配置该参数相当于将初始化servlet的工作转移到容器启动过程，使得容器只要启动成功后，就可立即响应web请求。</vt:lpstr>
      <vt:lpstr>执行的时候，当一个用户访问一个Servlet类的时候，容器首先查询这个类之前是否实例化过，如果没有实例化则第一次实例化，再调用servlet方法，这个方法中会判断用户的请求方式是Get还是Post，只被调用一次. 只有第一次请求 Servlet 时, 创建 Servlet 的实例. 调用构造器. 这说明 Serlvet 的单实例的! 	</vt:lpstr>
      <vt:lpstr>GenericServlet</vt:lpstr>
      <vt:lpstr>	当然不是多此一举了，存在必然有存在它的道理。我们知道，抽象类是无法直接产生实例的，需要另一个类去继承这个抽象类，那么就会发生方法覆盖的问题，如果在类中覆盖了GenericServlet抽象类的init（）方法，那么程序员就必须手动的去维护ServletConfig对象了，还得调用super.init(servletConfig）方法去调用父类GenericServlet的初始化方法来保存ServletConfig对象，这样会给程序员带来很大的麻烦。GenericServlet提供的第二个不带参数的init( )方法，就是为了解决上述问题的。  	这个不带参数的init（）方法，是在ServletConfig对象被赋给ServletConfig引用后，由第一个带参数的init(ServletConfig servletconfig)方法调用的，那么这意味着，当程序员如果需要覆盖这个GenericServlet的初始化方法，则只需要覆盖那个不带参数的init( )方法就好了，此时，servletConfig对象仍然有GenericServlet保存着。</vt:lpstr>
      <vt:lpstr>HttpServlet</vt:lpstr>
      <vt:lpstr>PowerPoint 演示文稿</vt:lpstr>
      <vt:lpstr>PowerPoint 演示文稿</vt:lpstr>
      <vt:lpstr>Protected修饰，更是疯狂暗示子类重写</vt:lpstr>
      <vt:lpstr>搞了半天，但这种实现本身非常鸡肋，简单来说就是等于没有。所以，不能让它被实例化，调用doXxx方法是无用功。</vt:lpstr>
      <vt:lpstr>Servlet 实际开发运用到的东西</vt:lpstr>
      <vt:lpstr>ServletContext与ServletConfig对象 	 对于每一个应用程序，Servlet容器还会创建一个ServletContext对象。这个对象中封装了上下文（应用程序）的环境详情。每个应用程序只有一个ServletContext。每个Servlet对象也都有一个封装Servlet配置的ServletConfig对象。  	 </vt:lpstr>
      <vt:lpstr>ServletConfig配置 	    			</vt:lpstr>
      <vt:lpstr>ServletContext</vt:lpstr>
      <vt:lpstr>Serlvet 中获取请求信息</vt:lpstr>
      <vt:lpstr>ServletRequest: 封装了请求信息. 可以从中获取到任何的请求信息.</vt:lpstr>
      <vt:lpstr>HttpServletRequest: 是 SerlvetRequest 的子接口. 针对于 HTTP 请求所定义. 里边包含了大量获取 HTTP 请求相关的方法.</vt:lpstr>
      <vt:lpstr> HttpServletResponse: 是 SerlvetResponse 的子接口. </vt:lpstr>
      <vt:lpstr>PowerPoint 演示文稿</vt:lpstr>
      <vt:lpstr>Over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servlet</dc:title>
  <dc:creator>承真 杜</dc:creator>
  <cp:lastModifiedBy>lamar</cp:lastModifiedBy>
  <cp:revision>134</cp:revision>
  <dcterms:created xsi:type="dcterms:W3CDTF">2019-11-01T15:33:00Z</dcterms:created>
  <dcterms:modified xsi:type="dcterms:W3CDTF">2020-02-09T11:17:36Z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